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290" r:id="rId2"/>
    <p:sldId id="328" r:id="rId3"/>
    <p:sldId id="327" r:id="rId4"/>
    <p:sldId id="314" r:id="rId5"/>
    <p:sldId id="345" r:id="rId6"/>
    <p:sldId id="302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47" r:id="rId17"/>
    <p:sldId id="348" r:id="rId18"/>
    <p:sldId id="349" r:id="rId19"/>
    <p:sldId id="342" r:id="rId20"/>
    <p:sldId id="343" r:id="rId21"/>
    <p:sldId id="291" r:id="rId22"/>
    <p:sldId id="320" r:id="rId23"/>
    <p:sldId id="346" r:id="rId24"/>
    <p:sldId id="280" r:id="rId25"/>
    <p:sldId id="344" r:id="rId26"/>
    <p:sldId id="281" r:id="rId27"/>
    <p:sldId id="282" r:id="rId28"/>
    <p:sldId id="286" r:id="rId29"/>
    <p:sldId id="284" r:id="rId30"/>
    <p:sldId id="287" r:id="rId31"/>
    <p:sldId id="288" r:id="rId32"/>
    <p:sldId id="260" r:id="rId33"/>
    <p:sldId id="289" r:id="rId34"/>
    <p:sldId id="293" r:id="rId35"/>
    <p:sldId id="294" r:id="rId36"/>
    <p:sldId id="322" r:id="rId37"/>
    <p:sldId id="296" r:id="rId38"/>
    <p:sldId id="298" r:id="rId39"/>
    <p:sldId id="299" r:id="rId40"/>
    <p:sldId id="326" r:id="rId41"/>
    <p:sldId id="300" r:id="rId42"/>
    <p:sldId id="315" r:id="rId43"/>
    <p:sldId id="324" r:id="rId44"/>
    <p:sldId id="317" r:id="rId4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17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19E-2"/>
          <c:w val="0.99691358024691357"/>
          <c:h val="0.96479334895137236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600000"/>
              </a:lightRig>
            </a:scene3d>
            <a:sp3d>
              <a:bevelT w="127000" h="38100"/>
            </a:sp3d>
          </c:spPr>
          <c:dPt>
            <c:idx val="0"/>
            <c:bubble3D val="0"/>
            <c:sp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>
                  <a:rot lat="0" lon="0" rev="600000"/>
                </a:lightRig>
              </a:scene3d>
              <a:sp3d>
                <a:bevelT w="127000" h="381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dirty="0" smtClean="0"/>
                      <a:t>Налог на доходы физических лиц 79,8 %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315957033148629E-2"/>
                  <c:y val="-2.3833688148764032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Земельный </a:t>
                    </a:r>
                    <a:r>
                      <a:rPr lang="ru-RU" sz="1600" dirty="0" smtClean="0"/>
                      <a:t>налог 6,6 %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600" dirty="0" smtClean="0"/>
                      <a:t>Акцизы 3,4 %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600" dirty="0" smtClean="0"/>
                      <a:t>Единый налог на вмененный доход 5,6 %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963351898098281E-2"/>
                  <c:y val="-2.351590564011492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Налог на имущество ФЛ 2,0 %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2538641003207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Госпошлина 1,7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6498614756488656E-2"/>
                  <c:y val="-2.383368814876425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Прочее 0,9 %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600" dirty="0" smtClean="0"/>
                      <a:t>Другие  20,2 %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</c:v>
                </c:pt>
                <c:pt idx="1">
                  <c:v>Земельный налог </c:v>
                </c:pt>
                <c:pt idx="2">
                  <c:v>Акцызы</c:v>
                </c:pt>
                <c:pt idx="3">
                  <c:v>ЕНДВ 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  <c:pt idx="6">
                  <c:v>Прочее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79.8</c:v>
                </c:pt>
                <c:pt idx="1">
                  <c:v>6.6</c:v>
                </c:pt>
                <c:pt idx="2">
                  <c:v>3.4</c:v>
                </c:pt>
                <c:pt idx="3">
                  <c:v>5.5</c:v>
                </c:pt>
                <c:pt idx="4">
                  <c:v>2</c:v>
                </c:pt>
                <c:pt idx="5">
                  <c:v>1.7</c:v>
                </c:pt>
                <c:pt idx="6">
                  <c:v>1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92323075213866E-2"/>
          <c:y val="1.2905070168355277E-2"/>
          <c:w val="0.90593637743954392"/>
          <c:h val="0.90501265363280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- 1 431 531,0 тыс. рублей</c:v>
                </c:pt>
              </c:strCache>
            </c:strRef>
          </c:tx>
          <c:explosion val="25"/>
          <c:dPt>
            <c:idx val="6"/>
            <c:bubble3D val="0"/>
            <c:explosion val="18"/>
          </c:dPt>
          <c:dLbls>
            <c:dLbl>
              <c:idx val="0"/>
              <c:layout>
                <c:manualLayout>
                  <c:x val="-3.2976660000740656E-3"/>
                  <c:y val="-0.14055528067940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848637188460542E-2"/>
                  <c:y val="-6.15241717328565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336170981002112E-2"/>
                  <c:y val="-0.100489480496999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301299855571605E-2"/>
                  <c:y val="-1.67064770581046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023710328482032"/>
                  <c:y val="3.6299261322385369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237 669,20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7970711587601275E-2"/>
                  <c:y val="-7.124725159736773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994,4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4835249787060698"/>
                  <c:y val="-0.18120951677203825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831 853,50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0274622264192868"/>
                  <c:y val="-8.0881840002273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4778438969744104"/>
                  <c:y val="-9.835373588981069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002060"/>
                        </a:solidFill>
                      </a:rPr>
                      <a:t>130 449,0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9511778783838832"/>
                  <c:y val="-0.129200760638998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358182424175092E-2"/>
                  <c:y val="-0.1304011613885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1 095,0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Общегосударственный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88543.9</c:v>
                </c:pt>
                <c:pt idx="1">
                  <c:v>2282.9</c:v>
                </c:pt>
                <c:pt idx="2">
                  <c:v>6760.4</c:v>
                </c:pt>
                <c:pt idx="3">
                  <c:v>34063.300000000003</c:v>
                </c:pt>
                <c:pt idx="4">
                  <c:v>237669.2</c:v>
                </c:pt>
                <c:pt idx="5" formatCode="General">
                  <c:v>994.4</c:v>
                </c:pt>
                <c:pt idx="6">
                  <c:v>831853.5</c:v>
                </c:pt>
                <c:pt idx="7">
                  <c:v>78939.399999999994</c:v>
                </c:pt>
                <c:pt idx="8" formatCode="0.0">
                  <c:v>130449</c:v>
                </c:pt>
                <c:pt idx="9" formatCode="0.0">
                  <c:v>17818</c:v>
                </c:pt>
                <c:pt idx="10" formatCode="0.0">
                  <c:v>1062</c:v>
                </c:pt>
                <c:pt idx="11" formatCode="0.0">
                  <c:v>1095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516988853090401E-2"/>
          <c:y val="0.58881425965590395"/>
          <c:w val="0.49257293171129135"/>
          <c:h val="0.384525265926524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61898849436671"/>
          <c:y val="6.0605636419628975E-3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2015 г.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5.5026265515229274E-2"/>
                  <c:y val="4.6464321255048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89974.399999999994</c:v>
                </c:pt>
                <c:pt idx="1">
                  <c:v>2282.9</c:v>
                </c:pt>
                <c:pt idx="2">
                  <c:v>7188.9</c:v>
                </c:pt>
                <c:pt idx="3">
                  <c:v>35316.300000000003</c:v>
                </c:pt>
                <c:pt idx="4">
                  <c:v>240816.3</c:v>
                </c:pt>
                <c:pt idx="5">
                  <c:v>1061.5999999999999</c:v>
                </c:pt>
                <c:pt idx="6">
                  <c:v>841716.4</c:v>
                </c:pt>
                <c:pt idx="7">
                  <c:v>78965.2</c:v>
                </c:pt>
                <c:pt idx="8">
                  <c:v>135769.1</c:v>
                </c:pt>
                <c:pt idx="9">
                  <c:v>17933</c:v>
                </c:pt>
                <c:pt idx="10">
                  <c:v>1062</c:v>
                </c:pt>
                <c:pt idx="11">
                  <c:v>1196.5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2015 г.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7.0546605347135305E-2"/>
                  <c:y val="-4.4444133374394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88543.9</c:v>
                </c:pt>
                <c:pt idx="1">
                  <c:v>2282.9</c:v>
                </c:pt>
                <c:pt idx="2">
                  <c:v>6760.4</c:v>
                </c:pt>
                <c:pt idx="3">
                  <c:v>34063.300000000003</c:v>
                </c:pt>
                <c:pt idx="4">
                  <c:v>237669.2</c:v>
                </c:pt>
                <c:pt idx="5" formatCode="General">
                  <c:v>994.4</c:v>
                </c:pt>
                <c:pt idx="6">
                  <c:v>831853.5</c:v>
                </c:pt>
                <c:pt idx="7">
                  <c:v>78939.399999999994</c:v>
                </c:pt>
                <c:pt idx="8">
                  <c:v>130449</c:v>
                </c:pt>
                <c:pt idx="9">
                  <c:v>17818</c:v>
                </c:pt>
                <c:pt idx="10">
                  <c:v>1062</c:v>
                </c:pt>
                <c:pt idx="11">
                  <c:v>1095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0201136"/>
        <c:axId val="330060512"/>
      </c:barChart>
      <c:catAx>
        <c:axId val="330201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060512"/>
        <c:crosses val="autoZero"/>
        <c:auto val="1"/>
        <c:lblAlgn val="ctr"/>
        <c:lblOffset val="100"/>
        <c:noMultiLvlLbl val="0"/>
      </c:catAx>
      <c:valAx>
        <c:axId val="330060512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crossAx val="330201136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9684513855775888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61898849436671"/>
          <c:y val="6.0605636419628975E-3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- 1 312 319,82 тыс. 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74972.350000000006</c:v>
                </c:pt>
                <c:pt idx="1">
                  <c:v>2114.4</c:v>
                </c:pt>
                <c:pt idx="2">
                  <c:v>7265.03</c:v>
                </c:pt>
                <c:pt idx="3">
                  <c:v>40979.550000000003</c:v>
                </c:pt>
                <c:pt idx="4">
                  <c:v>182765.79</c:v>
                </c:pt>
                <c:pt idx="5">
                  <c:v>1199.54</c:v>
                </c:pt>
                <c:pt idx="6">
                  <c:v>787459.1</c:v>
                </c:pt>
                <c:pt idx="7">
                  <c:v>83509.490000000005</c:v>
                </c:pt>
                <c:pt idx="8">
                  <c:v>116891.29</c:v>
                </c:pt>
                <c:pt idx="9">
                  <c:v>13858.1</c:v>
                </c:pt>
                <c:pt idx="10" formatCode="0.0">
                  <c:v>1130</c:v>
                </c:pt>
                <c:pt idx="11">
                  <c:v>175.18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- 1 431 531,0 тыс. руб.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4.7971616090199967E-2"/>
                  <c:y val="-3.8383569732431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#,##0.00</c:formatCode>
                <c:ptCount val="12"/>
                <c:pt idx="0">
                  <c:v>88543.9</c:v>
                </c:pt>
                <c:pt idx="1">
                  <c:v>2282.9</c:v>
                </c:pt>
                <c:pt idx="2">
                  <c:v>6760.4</c:v>
                </c:pt>
                <c:pt idx="3">
                  <c:v>34063.300000000003</c:v>
                </c:pt>
                <c:pt idx="4">
                  <c:v>237669.2</c:v>
                </c:pt>
                <c:pt idx="5" formatCode="General">
                  <c:v>994.4</c:v>
                </c:pt>
                <c:pt idx="6">
                  <c:v>831853.5</c:v>
                </c:pt>
                <c:pt idx="7">
                  <c:v>78939.399999999994</c:v>
                </c:pt>
                <c:pt idx="8">
                  <c:v>130449</c:v>
                </c:pt>
                <c:pt idx="9">
                  <c:v>17818</c:v>
                </c:pt>
                <c:pt idx="10">
                  <c:v>1062</c:v>
                </c:pt>
                <c:pt idx="11">
                  <c:v>1095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1379360"/>
        <c:axId val="331379920"/>
      </c:barChart>
      <c:catAx>
        <c:axId val="331379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379920"/>
        <c:crosses val="autoZero"/>
        <c:auto val="1"/>
        <c:lblAlgn val="ctr"/>
        <c:lblOffset val="100"/>
        <c:noMultiLvlLbl val="0"/>
      </c:catAx>
      <c:valAx>
        <c:axId val="33137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379360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9684513855775888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56749160273738"/>
          <c:y val="7.3949618976837939E-2"/>
          <c:w val="0.85943250839725993"/>
          <c:h val="0.654632517505472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95295644230776E-2"/>
                  <c:y val="-0.3831934801527058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320 421,5 т. Руб.</a:t>
                    </a:r>
                    <a:endParaRPr lang="en-US" sz="11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67581387622648E-2"/>
                  <c:y val="-0.3563027096156737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</a:t>
                    </a:r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35 891,6 т. руб.</a:t>
                    </a:r>
                    <a:endParaRPr lang="en-US" sz="11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</c:v>
                </c:pt>
                <c:pt idx="1">
                  <c:v>2015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320421.5</c:v>
                </c:pt>
                <c:pt idx="1">
                  <c:v>335891.6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385520"/>
        <c:axId val="331386080"/>
        <c:axId val="0"/>
      </c:bar3DChart>
      <c:catAx>
        <c:axId val="33138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331386080"/>
        <c:crosses val="autoZero"/>
        <c:auto val="1"/>
        <c:lblAlgn val="ctr"/>
        <c:lblOffset val="100"/>
        <c:noMultiLvlLbl val="0"/>
      </c:catAx>
      <c:valAx>
        <c:axId val="33138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138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8535022702392"/>
          <c:y val="6.9840781016906106E-2"/>
          <c:w val="0.89971464977297355"/>
          <c:h val="0.646505161318705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2792125051596345E-2"/>
                  <c:y val="-0.1079357524806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432048,5 т.руб.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917562769626448E-2"/>
                  <c:y val="-6.34916191062779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456844,0 т.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432048.5</c:v>
                </c:pt>
                <c:pt idx="1">
                  <c:v>456844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386640"/>
        <c:axId val="331394480"/>
        <c:axId val="0"/>
      </c:bar3DChart>
      <c:catAx>
        <c:axId val="33138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31394480"/>
        <c:crosses val="autoZero"/>
        <c:auto val="1"/>
        <c:lblAlgn val="ctr"/>
        <c:lblOffset val="100"/>
        <c:noMultiLvlLbl val="0"/>
      </c:catAx>
      <c:valAx>
        <c:axId val="331394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138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15374062813214E-2"/>
          <c:y val="0"/>
          <c:w val="0.90460667152396479"/>
          <c:h val="0.6990773257052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0.1357820767658669"/>
                  <c:y val="4.7588717826028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83509,5 т.руб.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502704590362409E-2"/>
                  <c:y val="-4.84852495399627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78939,4 т.руб.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83509.5</c:v>
                </c:pt>
                <c:pt idx="1">
                  <c:v>78939.399999999994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2437392"/>
        <c:axId val="332437952"/>
        <c:axId val="0"/>
      </c:bar3DChart>
      <c:catAx>
        <c:axId val="33243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332437952"/>
        <c:crosses val="autoZero"/>
        <c:auto val="1"/>
        <c:lblAlgn val="ctr"/>
        <c:lblOffset val="100"/>
        <c:noMultiLvlLbl val="0"/>
      </c:catAx>
      <c:valAx>
        <c:axId val="332437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243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44133374394575E-2"/>
          <c:y val="6.743169704874169E-2"/>
          <c:w val="0.91111173325121086"/>
          <c:h val="0.685073219141913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8585696688037179"/>
                  <c:y val="7.424718172028968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13858,1 т. </a:t>
                    </a:r>
                    <a:r>
                      <a: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руб.</a:t>
                    </a:r>
                    <a:endParaRPr lang="en-US" sz="1200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009922144822338"/>
                  <c:y val="0.1755016131636623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17818,0т. </a:t>
                    </a:r>
                    <a:r>
                      <a: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руб.</a:t>
                    </a:r>
                    <a:endParaRPr lang="en-US" sz="1200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13858.1</c:v>
                </c:pt>
                <c:pt idx="1">
                  <c:v>17818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2435712"/>
        <c:axId val="332438512"/>
        <c:axId val="0"/>
      </c:bar3DChart>
      <c:catAx>
        <c:axId val="33243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332438512"/>
        <c:crosses val="autoZero"/>
        <c:auto val="1"/>
        <c:lblAlgn val="ctr"/>
        <c:lblOffset val="100"/>
        <c:noMultiLvlLbl val="0"/>
      </c:catAx>
      <c:valAx>
        <c:axId val="332438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243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8912397180593437E-2"/>
          <c:w val="0.60963861548556886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7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38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4.2577389043905484E-2"/>
                  <c:y val="0.1030725646342342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946574470005488E-2"/>
                  <c:y val="-0.2283673720472444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917799739323698E-2"/>
                  <c:y val="0.10590942421132325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 -                                                                  6 113,0 тыс. руб.</c:v>
                </c:pt>
                <c:pt idx="1">
                  <c:v>Социальное обеспечение населения - 115 870,0 тыс. руб.</c:v>
                </c:pt>
                <c:pt idx="2">
                  <c:v>Другие вопросы в области социальной политики - 8 466,0 тыс. руб.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4.7E-2</c:v>
                </c:pt>
                <c:pt idx="1">
                  <c:v>0.88800000000000001</c:v>
                </c:pt>
                <c:pt idx="2">
                  <c:v>6.5000000000000002E-2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46355347760757"/>
          <c:y val="0.20202990348131253"/>
          <c:w val="0.43814334154950368"/>
          <c:h val="0.59593990736079983"/>
        </c:manualLayout>
      </c:layout>
      <c:overlay val="0"/>
      <c:txPr>
        <a:bodyPr/>
        <a:lstStyle/>
        <a:p>
          <a:pPr>
            <a:defRPr sz="1400" b="1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17947816254125E-3"/>
          <c:y val="0.12777223838576135"/>
          <c:w val="0.80758642423302651"/>
          <c:h val="0.49080975382846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9771521441221516E-2"/>
                  <c:y val="3.46881040970884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9499747009004565E-2"/>
                  <c:y val="-0.225472756600071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29422249596343E-2"/>
                  <c:y val="-1.3008039036408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6.7000000000000004E-2</c:v>
                </c:pt>
                <c:pt idx="1">
                  <c:v>0.78200000000000003</c:v>
                </c:pt>
                <c:pt idx="2">
                  <c:v>0.1</c:v>
                </c:pt>
                <c:pt idx="3">
                  <c:v>5.0999999999999997E-2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20020013768464"/>
          <c:y val="2.9658957699384016E-2"/>
          <c:w val="0.31337885350353406"/>
          <c:h val="0.58513208040181941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7030A0"/>
                </a:solidFill>
                <a:latin typeface="Cambria" pitchFamily="18" charset="0"/>
              </a:defRPr>
            </a:pPr>
            <a:r>
              <a:rPr lang="ru-RU" sz="1600" b="1" dirty="0">
                <a:solidFill>
                  <a:srgbClr val="7030A0"/>
                </a:solidFill>
                <a:latin typeface="Cambria" pitchFamily="18" charset="0"/>
              </a:rPr>
              <a:t>Объем муниципального долга в 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</a:rPr>
              <a:t>2013-2016 </a:t>
            </a:r>
            <a:r>
              <a:rPr lang="ru-RU" sz="1600" b="1" dirty="0">
                <a:solidFill>
                  <a:srgbClr val="7030A0"/>
                </a:solidFill>
                <a:latin typeface="Cambria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1633227701160152"/>
          <c:y val="2.3456080239535573E-2"/>
        </c:manualLayout>
      </c:layout>
      <c:overlay val="0"/>
    </c:title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2486211820042"/>
          <c:y val="9.7027803441056895E-2"/>
          <c:w val="0.84159501362486822"/>
          <c:h val="0.70074050225370255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9.7679414009658426E-3"/>
                  <c:y val="0.10864121491518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675117961352181E-2"/>
                  <c:y val="0.11851768899838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2345592603998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31.12.2016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5900</c:v>
                </c:pt>
                <c:pt idx="2">
                  <c:v>12657</c:v>
                </c:pt>
                <c:pt idx="3">
                  <c:v>9028.6</c:v>
                </c:pt>
                <c:pt idx="4">
                  <c:v>5400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31382720"/>
        <c:axId val="332434592"/>
        <c:axId val="329015984"/>
      </c:line3DChart>
      <c:catAx>
        <c:axId val="33138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32434592"/>
        <c:crosses val="autoZero"/>
        <c:auto val="1"/>
        <c:lblAlgn val="ctr"/>
        <c:lblOffset val="100"/>
        <c:noMultiLvlLbl val="0"/>
      </c:catAx>
      <c:valAx>
        <c:axId val="33243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1382720"/>
        <c:crosses val="autoZero"/>
        <c:crossBetween val="between"/>
      </c:valAx>
      <c:serAx>
        <c:axId val="329015984"/>
        <c:scaling>
          <c:orientation val="minMax"/>
        </c:scaling>
        <c:delete val="1"/>
        <c:axPos val="b"/>
        <c:majorTickMark val="out"/>
        <c:minorTickMark val="none"/>
        <c:tickLblPos val="nextTo"/>
        <c:crossAx val="33243459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094157179418"/>
          <c:y val="0.1553795610011586"/>
          <c:w val="0.7344356962286841"/>
          <c:h val="0.772140793880045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508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smtClean="0"/>
                      <a:t>446 268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smtClean="0"/>
                      <a:t>411 425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en-US" b="1" smtClean="0"/>
                      <a:t>366 012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446268</c:v>
                </c:pt>
                <c:pt idx="1">
                  <c:v>411425</c:v>
                </c:pt>
                <c:pt idx="2">
                  <c:v>366012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</c:v>
                </c:pt>
                <c:pt idx="1">
                  <c:v>76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25779248"/>
        <c:axId val="325779808"/>
      </c:barChart>
      <c:catAx>
        <c:axId val="32577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325779808"/>
        <c:crosses val="autoZero"/>
        <c:auto val="1"/>
        <c:lblAlgn val="ctr"/>
        <c:lblOffset val="100"/>
        <c:noMultiLvlLbl val="0"/>
      </c:catAx>
      <c:valAx>
        <c:axId val="325779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325779248"/>
        <c:crosses val="autoZero"/>
        <c:crossBetween val="between"/>
      </c:valAx>
      <c:spPr>
        <a:ln w="0"/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overlay val="0"/>
      <c:txPr>
        <a:bodyPr/>
        <a:lstStyle/>
        <a:p>
          <a:pPr>
            <a:defRPr sz="180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871462492868"/>
          <c:y val="0.15319111648001552"/>
          <c:w val="0.70750872313622404"/>
          <c:h val="0.766134553124770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228600" h="25400" prst="coolSlant"/>
            </a:sp3d>
          </c:spPr>
          <c:invertIfNegative val="0"/>
          <c:dLbls>
            <c:dLbl>
              <c:idx val="0"/>
              <c:layout>
                <c:manualLayout>
                  <c:x val="-0.31387755409474277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3480272436772557"/>
                  <c:y val="-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501652358777467"/>
                  <c:y val="5.039122637167299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</c:v>
                </c:pt>
                <c:pt idx="1">
                  <c:v>0.76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28654528"/>
        <c:axId val="328655088"/>
      </c:barChart>
      <c:catAx>
        <c:axId val="328654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328655088"/>
        <c:crosses val="autoZero"/>
        <c:auto val="1"/>
        <c:lblAlgn val="ctr"/>
        <c:lblOffset val="100"/>
        <c:noMultiLvlLbl val="0"/>
      </c:catAx>
      <c:valAx>
        <c:axId val="32865508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32865452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0000094151497296E-2"/>
          <c:y val="1.5117367911501896E-2"/>
          <c:w val="0.89999981169700538"/>
          <c:h val="0.1109618493093881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scene3d>
      <a:camera prst="orthographicFront"/>
      <a:lightRig rig="threePt" dir="t"/>
    </a:scene3d>
    <a:sp3d>
      <a:bevelT w="2032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64"/>
          <c:y val="5.0457935229418951E-2"/>
          <c:w val="0.82717174145401473"/>
          <c:h val="0.81662576707163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107191793504423E-2"/>
                  <c:y val="0.27573845961559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894882050142579E-2"/>
                  <c:y val="0.24522709282301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205393845128318E-2"/>
                  <c:y val="0.21562491320408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7598</c:v>
                </c:pt>
                <c:pt idx="1">
                  <c:v>8718</c:v>
                </c:pt>
                <c:pt idx="2">
                  <c:v>9213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328657328"/>
        <c:axId val="328657888"/>
        <c:axId val="0"/>
      </c:bar3DChart>
      <c:catAx>
        <c:axId val="32865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/>
                </a:solidFill>
              </a:defRPr>
            </a:pPr>
            <a:endParaRPr lang="ru-RU"/>
          </a:p>
        </c:txPr>
        <c:crossAx val="328657888"/>
        <c:crosses val="autoZero"/>
        <c:auto val="1"/>
        <c:lblAlgn val="ctr"/>
        <c:lblOffset val="100"/>
        <c:noMultiLvlLbl val="0"/>
      </c:catAx>
      <c:valAx>
        <c:axId val="32865788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28657328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0070C0"/>
    </a:solidFill>
    <a:ln w="38100">
      <a:solidFill>
        <a:srgbClr val="0070C0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1.1767567136415042E-2"/>
          <c:w val="0.8241138906669554"/>
          <c:h val="0.829501583157426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5.022822830082365E-2"/>
                  <c:y val="0.27635085299164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849997595431222E-2"/>
                  <c:y val="0.2362970472416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257834329579206E-2"/>
                  <c:y val="0.15193566455579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34715</c:v>
                </c:pt>
                <c:pt idx="1">
                  <c:v>33591</c:v>
                </c:pt>
                <c:pt idx="2">
                  <c:v>30488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328660128"/>
        <c:axId val="328660688"/>
        <c:axId val="0"/>
      </c:bar3DChart>
      <c:catAx>
        <c:axId val="32866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rgbClr val="7030A0"/>
                </a:solidFill>
              </a:defRPr>
            </a:pPr>
            <a:endParaRPr lang="ru-RU"/>
          </a:p>
        </c:txPr>
        <c:crossAx val="328660688"/>
        <c:crosses val="autoZero"/>
        <c:auto val="1"/>
        <c:lblAlgn val="ctr"/>
        <c:lblOffset val="100"/>
        <c:noMultiLvlLbl val="0"/>
      </c:catAx>
      <c:valAx>
        <c:axId val="3286606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2866012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39505236966007606"/>
          <c:y val="1.8749999999999999E-2"/>
          <c:w val="0.56852136161116196"/>
          <c:h val="0.13663083019265665"/>
        </c:manualLayout>
      </c:layout>
      <c:overlay val="0"/>
      <c:txPr>
        <a:bodyPr/>
        <a:lstStyle/>
        <a:p>
          <a:pPr>
            <a:defRPr sz="1600" b="1"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9C5BCD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272176662914723E-2"/>
                  <c:y val="0.167901388882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954132497186042E-2"/>
                  <c:y val="0.21369267675917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36088331457362E-2"/>
                  <c:y val="0.25948396463614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3940</c:v>
                </c:pt>
                <c:pt idx="1">
                  <c:v>5408</c:v>
                </c:pt>
                <c:pt idx="2">
                  <c:v>7679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327695152"/>
        <c:axId val="327695712"/>
        <c:axId val="0"/>
      </c:bar3DChart>
      <c:catAx>
        <c:axId val="32769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327695712"/>
        <c:crosses val="autoZero"/>
        <c:auto val="1"/>
        <c:lblAlgn val="ctr"/>
        <c:lblOffset val="100"/>
        <c:noMultiLvlLbl val="0"/>
      </c:catAx>
      <c:valAx>
        <c:axId val="327695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769515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471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390608"/>
        <c:axId val="196391168"/>
        <c:axId val="0"/>
      </c:bar3DChart>
      <c:catAx>
        <c:axId val="19639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96391168"/>
        <c:crosses val="autoZero"/>
        <c:auto val="1"/>
        <c:lblAlgn val="ctr"/>
        <c:lblOffset val="100"/>
        <c:noMultiLvlLbl val="0"/>
      </c:catAx>
      <c:valAx>
        <c:axId val="19639116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96390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>
          <a:bevelT w="203200"/>
        </a:sp3d>
      </c:spPr>
    </c:backWall>
    <c:plotArea>
      <c:layout>
        <c:manualLayout>
          <c:layoutTarget val="inner"/>
          <c:xMode val="edge"/>
          <c:yMode val="edge"/>
          <c:x val="8.6971621797201443E-2"/>
          <c:y val="1.6998842233903837E-2"/>
          <c:w val="0.92596501623276417"/>
          <c:h val="0.89903333109186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898 820,2 тыс. руб.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5371492436263014E-3"/>
                  <c:y val="-2.197094990623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163456671955728E-2"/>
                  <c:y val="-1.3114039960472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59438789802084E-2"/>
                  <c:y val="-6.1520942117542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371492436263014E-3"/>
                  <c:y val="-1.2572798928773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5222895461757813E-3"/>
                  <c:y val="6.48203839420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9240</c:v>
                </c:pt>
                <c:pt idx="1">
                  <c:v>377812</c:v>
                </c:pt>
                <c:pt idx="2">
                  <c:v>453984.5</c:v>
                </c:pt>
                <c:pt idx="3">
                  <c:v>58839.3</c:v>
                </c:pt>
                <c:pt idx="4">
                  <c:v>1412.3</c:v>
                </c:pt>
                <c:pt idx="5">
                  <c:v>-2467.9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891 238,2 тыс. руб.</c:v>
                </c:pt>
              </c:strCache>
            </c:strRef>
          </c:tx>
          <c:spPr>
            <a:solidFill>
              <a:srgbClr val="FFFFB7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3566868638527343E-2"/>
                  <c:y val="-8.0469860074026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222895461757813E-3"/>
                  <c:y val="-1.3965736263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222895461757867E-2"/>
                  <c:y val="-1.606089820429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41167125779948E-2"/>
                  <c:y val="-2.6113326589443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074298487252603E-2"/>
                  <c:y val="6.48203839420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6664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Доходы от возврата остатков субсидий</c:v>
                </c:pt>
                <c:pt idx="5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9240</c:v>
                </c:pt>
                <c:pt idx="1">
                  <c:v>374175.2</c:v>
                </c:pt>
                <c:pt idx="2">
                  <c:v>450040.8</c:v>
                </c:pt>
                <c:pt idx="3">
                  <c:v>58839.3</c:v>
                </c:pt>
                <c:pt idx="4">
                  <c:v>1412.3</c:v>
                </c:pt>
                <c:pt idx="5">
                  <c:v>-2469.4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330192736"/>
        <c:axId val="330197216"/>
        <c:axId val="0"/>
      </c:bar3DChart>
      <c:catAx>
        <c:axId val="33019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50" b="1"/>
            </a:pPr>
            <a:endParaRPr lang="ru-RU"/>
          </a:p>
        </c:txPr>
        <c:crossAx val="330197216"/>
        <c:crosses val="autoZero"/>
        <c:auto val="1"/>
        <c:lblAlgn val="ctr"/>
        <c:lblOffset val="100"/>
        <c:noMultiLvlLbl val="0"/>
      </c:catAx>
      <c:valAx>
        <c:axId val="330197216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0192736"/>
        <c:crosses val="autoZero"/>
        <c:crossBetween val="between"/>
      </c:valAx>
      <c:spPr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0069B8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0237756108770444"/>
          <c:y val="0.10471314590776463"/>
          <c:w val="0.28857785981994405"/>
          <c:h val="0.14543340213660472"/>
        </c:manualLayout>
      </c:layout>
      <c:overlay val="0"/>
      <c:txPr>
        <a:bodyPr/>
        <a:lstStyle/>
        <a:p>
          <a:pPr>
            <a:defRPr sz="2000"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  <a:sp3d>
      <a:bevelT w="203200" h="508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00016"/>
        <c:axId val="330200576"/>
      </c:barChart>
      <c:catAx>
        <c:axId val="330200016"/>
        <c:scaling>
          <c:orientation val="minMax"/>
        </c:scaling>
        <c:delete val="1"/>
        <c:axPos val="b"/>
        <c:majorTickMark val="out"/>
        <c:minorTickMark val="none"/>
        <c:tickLblPos val="nextTo"/>
        <c:crossAx val="330200576"/>
        <c:crosses val="autoZero"/>
        <c:auto val="1"/>
        <c:lblAlgn val="ctr"/>
        <c:lblOffset val="100"/>
        <c:noMultiLvlLbl val="0"/>
      </c:catAx>
      <c:valAx>
        <c:axId val="33020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2000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»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69 491 </a:t>
          </a:r>
          <a:r>
            <a:rPr lang="ru-RU" sz="1200" b="1" dirty="0" err="1" smtClean="0">
              <a:solidFill>
                <a:schemeClr val="tx2">
                  <a:lumMod val="75000"/>
                </a:schemeClr>
              </a:solidFill>
            </a:rPr>
            <a:t>тыс.руб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.(12,9 %)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завод»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24 532 тыс. руб. (4,6 %)</a:t>
          </a:r>
          <a:endParaRPr lang="ru-RU" sz="120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огнеупорный завод»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24 194 тыс. руб.  (4,5 %) 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«ФОРЭС»                                 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21 327 тыс. руб. (4,0 %)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Литье»         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17 814 тыс. руб. (3,3 %)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B81E71E9-F41E-4240-BFBF-6B4258988C2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АОР «Народное предприятие Знамя»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9 048 тыс. руб. (1,7 %)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ADDFC50D-4B7E-4A84-8884-83E26A628537}" type="parTrans" cxnId="{E105E5E2-A314-4167-871D-A58D4DD4C1BC}">
      <dgm:prSet/>
      <dgm:spPr/>
      <dgm:t>
        <a:bodyPr/>
        <a:lstStyle/>
        <a:p>
          <a:endParaRPr lang="ru-RU"/>
        </a:p>
      </dgm:t>
    </dgm:pt>
    <dgm:pt modelId="{D7585EF5-A911-4467-B567-3390B043C4AA}" type="sibTrans" cxnId="{E105E5E2-A314-4167-871D-A58D4DD4C1BC}">
      <dgm:prSet/>
      <dgm:spPr/>
      <dgm:t>
        <a:bodyPr/>
        <a:lstStyle/>
        <a:p>
          <a:endParaRPr lang="ru-RU"/>
        </a:p>
      </dgm:t>
    </dgm:pt>
    <dgm:pt modelId="{5EBD341C-5C41-482B-A439-52A2BFD8AAC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крановый завод»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4 878 тыс. руб. (0,9 %) </a:t>
          </a:r>
        </a:p>
      </dgm:t>
    </dgm:pt>
    <dgm:pt modelId="{3DC65389-8309-441A-9546-6EFB5F724B82}" type="parTrans" cxnId="{A1769A04-FBF3-445D-A900-4C4221448705}">
      <dgm:prSet/>
      <dgm:spPr/>
      <dgm:t>
        <a:bodyPr/>
        <a:lstStyle/>
        <a:p>
          <a:endParaRPr lang="ru-RU"/>
        </a:p>
      </dgm:t>
    </dgm:pt>
    <dgm:pt modelId="{3863FD0D-A71F-4077-9D51-2E6D10FECAAB}" type="sibTrans" cxnId="{A1769A04-FBF3-445D-A900-4C4221448705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7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7" custScaleX="122093" custLinFactNeighborX="-658" custLinFactNeighborY="-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7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  <dgm:pt modelId="{99D86C54-E8A5-4A41-9691-3EE37FCFEFAC}" type="pres">
      <dgm:prSet presAssocID="{B81E71E9-F41E-4240-BFBF-6B4258988C21}" presName="aNode" presStyleLbl="fgAcc1" presStyleIdx="5" presStyleCnt="7" custScaleX="118934" custScaleY="94476" custLinFactNeighborX="-97" custLinFactNeighborY="34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12A43-8055-4E54-83DD-74491EECAAF5}" type="pres">
      <dgm:prSet presAssocID="{B81E71E9-F41E-4240-BFBF-6B4258988C21}" presName="aSpace" presStyleCnt="0"/>
      <dgm:spPr/>
      <dgm:t>
        <a:bodyPr/>
        <a:lstStyle/>
        <a:p>
          <a:endParaRPr lang="ru-RU"/>
        </a:p>
      </dgm:t>
    </dgm:pt>
    <dgm:pt modelId="{DC6F07A4-DA7E-4D16-8D6B-A10D5F649308}" type="pres">
      <dgm:prSet presAssocID="{5EBD341C-5C41-482B-A439-52A2BFD8AAC3}" presName="aNode" presStyleLbl="fgAcc1" presStyleIdx="6" presStyleCnt="7" custScaleX="120754" custLinFactY="6212" custLinFactNeighborX="8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76289-4FB0-468A-BB16-594EE04A1816}" type="pres">
      <dgm:prSet presAssocID="{5EBD341C-5C41-482B-A439-52A2BFD8AAC3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4AEB078E-A55C-4BB3-A500-204315DC2A36}" type="presOf" srcId="{E664F0DC-94BA-4995-BD1A-7BE4D67DA8EB}" destId="{1713BBD1-4BE5-4D83-9072-34D7AB8A4EEC}" srcOrd="0" destOrd="0" presId="urn:microsoft.com/office/officeart/2005/8/layout/pyramid2"/>
    <dgm:cxn modelId="{916A2C0E-2E4D-4A8A-98F3-723C9A2DADD2}" type="presOf" srcId="{598FA69B-F152-4353-8A12-A0EB8A38A551}" destId="{5B433258-E48C-412C-8CAF-5FB6B1D7011C}" srcOrd="0" destOrd="0" presId="urn:microsoft.com/office/officeart/2005/8/layout/pyramid2"/>
    <dgm:cxn modelId="{B964945D-D6A1-41F3-978B-71D2815F4C89}" type="presOf" srcId="{CAA2D44A-E69F-42C0-ACB8-E153177EFD21}" destId="{1407F73B-CEC3-425F-AF03-F0C07C4E2059}" srcOrd="0" destOrd="0" presId="urn:microsoft.com/office/officeart/2005/8/layout/pyramid2"/>
    <dgm:cxn modelId="{E105E5E2-A314-4167-871D-A58D4DD4C1BC}" srcId="{598FA69B-F152-4353-8A12-A0EB8A38A551}" destId="{B81E71E9-F41E-4240-BFBF-6B4258988C21}" srcOrd="5" destOrd="0" parTransId="{ADDFC50D-4B7E-4A84-8884-83E26A628537}" sibTransId="{D7585EF5-A911-4467-B567-3390B043C4AA}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6FD47419-8079-4C50-BAE3-5905514AD3E5}" type="presOf" srcId="{0237BCD8-2D58-42E4-B0DC-02F720ADCACA}" destId="{BDE2199E-1473-426F-A6A7-CEC986EDBA3A}" srcOrd="0" destOrd="0" presId="urn:microsoft.com/office/officeart/2005/8/layout/pyramid2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C4184F65-BF2D-463C-A0F1-7F84E59298B4}" type="presOf" srcId="{496089B1-692C-48F8-89D5-B9F16530D402}" destId="{ADA2E1D8-3ABE-4687-BCC5-4E41B5382FC5}" srcOrd="0" destOrd="0" presId="urn:microsoft.com/office/officeart/2005/8/layout/pyramid2"/>
    <dgm:cxn modelId="{0FB5FAE2-F6D8-4336-8B47-041A7424D1D8}" type="presOf" srcId="{5EBD341C-5C41-482B-A439-52A2BFD8AAC3}" destId="{DC6F07A4-DA7E-4D16-8D6B-A10D5F649308}" srcOrd="0" destOrd="0" presId="urn:microsoft.com/office/officeart/2005/8/layout/pyramid2"/>
    <dgm:cxn modelId="{369E8C99-10F0-4CFD-B0AC-D8FDA89EBCA3}" type="presOf" srcId="{65806BF6-B3BE-4ED2-A14E-599B1EC29988}" destId="{4AE3E91E-717D-4ACC-877C-C664195EF708}" srcOrd="0" destOrd="0" presId="urn:microsoft.com/office/officeart/2005/8/layout/pyramid2"/>
    <dgm:cxn modelId="{A1B07DB2-3913-49D5-93CD-D1FB87402A0F}" type="presOf" srcId="{B81E71E9-F41E-4240-BFBF-6B4258988C21}" destId="{99D86C54-E8A5-4A41-9691-3EE37FCFEFAC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A1769A04-FBF3-445D-A900-4C4221448705}" srcId="{598FA69B-F152-4353-8A12-A0EB8A38A551}" destId="{5EBD341C-5C41-482B-A439-52A2BFD8AAC3}" srcOrd="6" destOrd="0" parTransId="{3DC65389-8309-441A-9546-6EFB5F724B82}" sibTransId="{3863FD0D-A71F-4077-9D51-2E6D10FECAAB}"/>
    <dgm:cxn modelId="{828AF5C5-5CDE-4776-BD1E-41540870B0DE}" type="presParOf" srcId="{5B433258-E48C-412C-8CAF-5FB6B1D7011C}" destId="{C8E35D9D-D3CF-4FA5-BA60-93F575565D6B}" srcOrd="0" destOrd="0" presId="urn:microsoft.com/office/officeart/2005/8/layout/pyramid2"/>
    <dgm:cxn modelId="{E0CEBE6E-DA12-4350-800B-4F33BEA458F1}" type="presParOf" srcId="{5B433258-E48C-412C-8CAF-5FB6B1D7011C}" destId="{01715E57-1B5F-4A63-8D1F-64A32F5EC750}" srcOrd="1" destOrd="0" presId="urn:microsoft.com/office/officeart/2005/8/layout/pyramid2"/>
    <dgm:cxn modelId="{CA681904-908F-4F63-8666-38D41EA9E5E1}" type="presParOf" srcId="{01715E57-1B5F-4A63-8D1F-64A32F5EC750}" destId="{1407F73B-CEC3-425F-AF03-F0C07C4E2059}" srcOrd="0" destOrd="0" presId="urn:microsoft.com/office/officeart/2005/8/layout/pyramid2"/>
    <dgm:cxn modelId="{2E3080BD-30A9-4E49-8874-BCDF9DDCD5EC}" type="presParOf" srcId="{01715E57-1B5F-4A63-8D1F-64A32F5EC750}" destId="{AB806DA4-3B49-44CB-8438-0F264B2CFE82}" srcOrd="1" destOrd="0" presId="urn:microsoft.com/office/officeart/2005/8/layout/pyramid2"/>
    <dgm:cxn modelId="{CE7F5918-95FE-415F-85BF-A62FC94A9C80}" type="presParOf" srcId="{01715E57-1B5F-4A63-8D1F-64A32F5EC750}" destId="{4AE3E91E-717D-4ACC-877C-C664195EF708}" srcOrd="2" destOrd="0" presId="urn:microsoft.com/office/officeart/2005/8/layout/pyramid2"/>
    <dgm:cxn modelId="{1B097A82-2AEC-4B10-860F-29294823648B}" type="presParOf" srcId="{01715E57-1B5F-4A63-8D1F-64A32F5EC750}" destId="{3B93E403-998F-454D-945E-3AFA87391760}" srcOrd="3" destOrd="0" presId="urn:microsoft.com/office/officeart/2005/8/layout/pyramid2"/>
    <dgm:cxn modelId="{458E52D1-54EF-4D84-B845-055B547FCF34}" type="presParOf" srcId="{01715E57-1B5F-4A63-8D1F-64A32F5EC750}" destId="{BDE2199E-1473-426F-A6A7-CEC986EDBA3A}" srcOrd="4" destOrd="0" presId="urn:microsoft.com/office/officeart/2005/8/layout/pyramid2"/>
    <dgm:cxn modelId="{DC9F524B-3B3F-4E1F-9B04-441F4DB00F71}" type="presParOf" srcId="{01715E57-1B5F-4A63-8D1F-64A32F5EC750}" destId="{2F034AEA-00B6-4D22-95F1-9198FEEA833C}" srcOrd="5" destOrd="0" presId="urn:microsoft.com/office/officeart/2005/8/layout/pyramid2"/>
    <dgm:cxn modelId="{0F4FB74A-F439-44D0-A628-0C0CD8A1169C}" type="presParOf" srcId="{01715E57-1B5F-4A63-8D1F-64A32F5EC750}" destId="{ADA2E1D8-3ABE-4687-BCC5-4E41B5382FC5}" srcOrd="6" destOrd="0" presId="urn:microsoft.com/office/officeart/2005/8/layout/pyramid2"/>
    <dgm:cxn modelId="{3AF52E9C-9757-43E2-9854-0B72EBE87242}" type="presParOf" srcId="{01715E57-1B5F-4A63-8D1F-64A32F5EC750}" destId="{3222115F-ED5D-4533-91D8-B50D72259EA8}" srcOrd="7" destOrd="0" presId="urn:microsoft.com/office/officeart/2005/8/layout/pyramid2"/>
    <dgm:cxn modelId="{936FE17C-8727-4D45-989B-C47B4A73D7B8}" type="presParOf" srcId="{01715E57-1B5F-4A63-8D1F-64A32F5EC750}" destId="{1713BBD1-4BE5-4D83-9072-34D7AB8A4EEC}" srcOrd="8" destOrd="0" presId="urn:microsoft.com/office/officeart/2005/8/layout/pyramid2"/>
    <dgm:cxn modelId="{BDF0F7D4-E3C0-4226-BFF4-B8DC2B4E9FB8}" type="presParOf" srcId="{01715E57-1B5F-4A63-8D1F-64A32F5EC750}" destId="{7624B72D-5F74-4C74-B9AE-67376C482D80}" srcOrd="9" destOrd="0" presId="urn:microsoft.com/office/officeart/2005/8/layout/pyramid2"/>
    <dgm:cxn modelId="{D5C66598-5840-4150-A7F5-3830DFFEE969}" type="presParOf" srcId="{01715E57-1B5F-4A63-8D1F-64A32F5EC750}" destId="{99D86C54-E8A5-4A41-9691-3EE37FCFEFAC}" srcOrd="10" destOrd="0" presId="urn:microsoft.com/office/officeart/2005/8/layout/pyramid2"/>
    <dgm:cxn modelId="{5E2F5642-D2DB-4547-A3FD-C10A1B992CF2}" type="presParOf" srcId="{01715E57-1B5F-4A63-8D1F-64A32F5EC750}" destId="{D3E12A43-8055-4E54-83DD-74491EECAAF5}" srcOrd="11" destOrd="0" presId="urn:microsoft.com/office/officeart/2005/8/layout/pyramid2"/>
    <dgm:cxn modelId="{FDE0898F-8B04-4386-8CBD-2BBBC9FF2027}" type="presParOf" srcId="{01715E57-1B5F-4A63-8D1F-64A32F5EC750}" destId="{DC6F07A4-DA7E-4D16-8D6B-A10D5F649308}" srcOrd="12" destOrd="0" presId="urn:microsoft.com/office/officeart/2005/8/layout/pyramid2"/>
    <dgm:cxn modelId="{F07ADDBE-7E2E-426F-875D-DA5A8B3FBB08}" type="presParOf" srcId="{01715E57-1B5F-4A63-8D1F-64A32F5EC750}" destId="{54C76289-4FB0-468A-BB16-594EE04A181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D64670F8-1F18-45CD-BBF4-4B51284AD6F1}" type="presOf" srcId="{C95532D5-1E08-43C2-B300-3DCA73A99091}" destId="{6EF4E044-533F-417A-AA2B-450822FF7438}" srcOrd="0" destOrd="0" presId="urn:microsoft.com/office/officeart/2005/8/layout/orgChart1"/>
    <dgm:cxn modelId="{0AEB25A4-AE22-4328-953A-762AC492639B}" type="presOf" srcId="{99DCA5EF-D520-42C3-80B6-5A3CC0D73ED4}" destId="{5CBFC9DD-1BFA-43FA-A7F0-B0184FDBA362}" srcOrd="0" destOrd="0" presId="urn:microsoft.com/office/officeart/2005/8/layout/orgChart1"/>
    <dgm:cxn modelId="{FEF83386-3367-4D42-8618-9C33112333DA}" type="presOf" srcId="{7366C9B0-75E2-40F2-BA5F-9C6DF0E44F55}" destId="{8A27DAD4-4946-46B8-AFCA-40845E25493A}" srcOrd="0" destOrd="0" presId="urn:microsoft.com/office/officeart/2005/8/layout/orgChart1"/>
    <dgm:cxn modelId="{4C1395A4-667B-422B-AD82-727D87AA9BA0}" type="presOf" srcId="{A87A442F-DBFE-4D07-881B-A1F64A2028BA}" destId="{70006F8B-9844-4645-9E8E-EE478A77DAC3}" srcOrd="0" destOrd="0" presId="urn:microsoft.com/office/officeart/2005/8/layout/orgChart1"/>
    <dgm:cxn modelId="{A7BFDCFB-29FB-4726-9D4E-9E775A30E645}" type="presOf" srcId="{C7325B33-6C51-42EB-AB9F-44A5356756E4}" destId="{DCCD4B16-F589-49A8-854E-9A61035B9377}" srcOrd="0" destOrd="0" presId="urn:microsoft.com/office/officeart/2005/8/layout/orgChart1"/>
    <dgm:cxn modelId="{65BC44DA-B172-45FE-81E9-6728D39DD37F}" type="presOf" srcId="{5B22239E-C452-48CE-8064-FD0A60A3AD66}" destId="{426C9882-ED46-4D23-B6CE-BAB1629531F1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CB2B8F21-3436-418B-B2FD-43AB019F9AAD}" type="presOf" srcId="{F95C8189-E00D-49F0-85AD-8049368408CA}" destId="{5AA5CA17-25BD-4826-A218-C5257F97566F}" srcOrd="1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1409017F-F754-4394-BF3F-D07BB4A1A9B9}" type="presOf" srcId="{5B22239E-C452-48CE-8064-FD0A60A3AD66}" destId="{B32C14C6-CBDD-423A-9CF2-54BC9D0FB1D8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5D166EEC-3019-4C48-8320-B49B3E2CEBDF}" type="presOf" srcId="{841EF261-3455-4948-871A-60EFACD3B96E}" destId="{A35EE409-8968-406D-A7FE-984D85C0C37D}" srcOrd="1" destOrd="0" presId="urn:microsoft.com/office/officeart/2005/8/layout/orgChart1"/>
    <dgm:cxn modelId="{CBA26E3A-23A9-4EB0-B3B0-21BA124C2064}" type="presOf" srcId="{C7325B33-6C51-42EB-AB9F-44A5356756E4}" destId="{45B49EC4-04C8-4B28-ABDA-EA675C7245D4}" srcOrd="1" destOrd="0" presId="urn:microsoft.com/office/officeart/2005/8/layout/orgChart1"/>
    <dgm:cxn modelId="{A7AD8F68-64B3-4C95-89CA-094A433B48E5}" type="presOf" srcId="{06BB9EAB-23F8-4598-A938-67FC31DFF593}" destId="{B47B2ADC-BD8F-4191-9BB4-0738C4B9D829}" srcOrd="1" destOrd="0" presId="urn:microsoft.com/office/officeart/2005/8/layout/orgChart1"/>
    <dgm:cxn modelId="{AAF51424-DA0F-4F2E-A5C3-12983F2CC1C1}" type="presOf" srcId="{21BFD246-D605-4B5D-AF25-858D0AB7E80F}" destId="{F1DCD35F-17FC-48D4-991F-AA01F1424B21}" srcOrd="1" destOrd="0" presId="urn:microsoft.com/office/officeart/2005/8/layout/orgChart1"/>
    <dgm:cxn modelId="{8959891F-64AD-49D5-8C82-E8D2AC5BDA66}" type="presOf" srcId="{21BFD246-D605-4B5D-AF25-858D0AB7E80F}" destId="{B106B6AC-D6B8-4BC9-B10C-7BC40B7F3ABC}" srcOrd="0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4D27DEE1-AB71-4396-B1C2-1C54436B4515}" type="presOf" srcId="{F95C8189-E00D-49F0-85AD-8049368408CA}" destId="{9C424BDC-F7FD-4A59-B529-C97AFCA5A410}" srcOrd="0" destOrd="0" presId="urn:microsoft.com/office/officeart/2005/8/layout/orgChart1"/>
    <dgm:cxn modelId="{0FD79A4C-DB19-4714-8096-5D80677B5D29}" type="presOf" srcId="{698512CA-CC5A-439D-8441-E51B7613B984}" destId="{F8E5F9FE-4B30-4865-94C1-89AB7FA9194E}" srcOrd="0" destOrd="0" presId="urn:microsoft.com/office/officeart/2005/8/layout/orgChart1"/>
    <dgm:cxn modelId="{A1B2DA2D-C0A9-4CF5-A738-D205F5DFB199}" type="presOf" srcId="{F95F4148-19BF-4590-A242-1F4D1F1E9F8B}" destId="{38C41AAF-40C2-4E92-A51B-2DF1470D6DE3}" srcOrd="0" destOrd="0" presId="urn:microsoft.com/office/officeart/2005/8/layout/orgChart1"/>
    <dgm:cxn modelId="{5B4B4677-FFA2-4E81-8287-84BFD04441C7}" type="presOf" srcId="{06BB9EAB-23F8-4598-A938-67FC31DFF593}" destId="{4B2D497D-CF1A-49BF-A821-1D59CA24A351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86DE92F8-5F40-4B8F-972C-4FC2F39D3CEA}" type="presOf" srcId="{841EF261-3455-4948-871A-60EFACD3B96E}" destId="{02FF6611-C0F3-420E-8CCC-A56BA3DCEC38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1B5F31DF-D438-4BB6-8766-DE439B853FEE}" type="presParOf" srcId="{70006F8B-9844-4645-9E8E-EE478A77DAC3}" destId="{E51E7C7E-7C94-4D34-BA88-2AA73281BF09}" srcOrd="0" destOrd="0" presId="urn:microsoft.com/office/officeart/2005/8/layout/orgChart1"/>
    <dgm:cxn modelId="{3D55C282-8960-40B2-A8AA-2D6E97AC84E0}" type="presParOf" srcId="{E51E7C7E-7C94-4D34-BA88-2AA73281BF09}" destId="{15B6F972-ABED-499D-ADB3-03CA314026C3}" srcOrd="0" destOrd="0" presId="urn:microsoft.com/office/officeart/2005/8/layout/orgChart1"/>
    <dgm:cxn modelId="{21EEB3AD-1E3A-4337-8B55-35BAD6C5C96C}" type="presParOf" srcId="{15B6F972-ABED-499D-ADB3-03CA314026C3}" destId="{02FF6611-C0F3-420E-8CCC-A56BA3DCEC38}" srcOrd="0" destOrd="0" presId="urn:microsoft.com/office/officeart/2005/8/layout/orgChart1"/>
    <dgm:cxn modelId="{56DAA53C-CDE7-40A3-8F57-AD4DC5CE700B}" type="presParOf" srcId="{15B6F972-ABED-499D-ADB3-03CA314026C3}" destId="{A35EE409-8968-406D-A7FE-984D85C0C37D}" srcOrd="1" destOrd="0" presId="urn:microsoft.com/office/officeart/2005/8/layout/orgChart1"/>
    <dgm:cxn modelId="{1E54DD14-28C7-4246-B5AD-242D2F8ECC1C}" type="presParOf" srcId="{E51E7C7E-7C94-4D34-BA88-2AA73281BF09}" destId="{65380B9C-31BC-4669-853F-63E2F53B334E}" srcOrd="1" destOrd="0" presId="urn:microsoft.com/office/officeart/2005/8/layout/orgChart1"/>
    <dgm:cxn modelId="{BCB52A51-2990-460A-B67A-399C18D271A8}" type="presParOf" srcId="{65380B9C-31BC-4669-853F-63E2F53B334E}" destId="{5CBFC9DD-1BFA-43FA-A7F0-B0184FDBA362}" srcOrd="0" destOrd="0" presId="urn:microsoft.com/office/officeart/2005/8/layout/orgChart1"/>
    <dgm:cxn modelId="{C4191906-80C5-4FA4-9BDD-71E1FF64951F}" type="presParOf" srcId="{65380B9C-31BC-4669-853F-63E2F53B334E}" destId="{79629C5F-55B1-4E2F-B8F9-0A40869748B6}" srcOrd="1" destOrd="0" presId="urn:microsoft.com/office/officeart/2005/8/layout/orgChart1"/>
    <dgm:cxn modelId="{DF567EE3-72C5-4D96-BD8D-97859257D717}" type="presParOf" srcId="{79629C5F-55B1-4E2F-B8F9-0A40869748B6}" destId="{13CA6194-EA7C-49DA-A336-AB87282A1DDA}" srcOrd="0" destOrd="0" presId="urn:microsoft.com/office/officeart/2005/8/layout/orgChart1"/>
    <dgm:cxn modelId="{79D0768B-8968-4E90-9EEC-4AD04636DC51}" type="presParOf" srcId="{13CA6194-EA7C-49DA-A336-AB87282A1DDA}" destId="{DCCD4B16-F589-49A8-854E-9A61035B9377}" srcOrd="0" destOrd="0" presId="urn:microsoft.com/office/officeart/2005/8/layout/orgChart1"/>
    <dgm:cxn modelId="{B292AE32-A4FE-4338-A72A-9AA6370BE429}" type="presParOf" srcId="{13CA6194-EA7C-49DA-A336-AB87282A1DDA}" destId="{45B49EC4-04C8-4B28-ABDA-EA675C7245D4}" srcOrd="1" destOrd="0" presId="urn:microsoft.com/office/officeart/2005/8/layout/orgChart1"/>
    <dgm:cxn modelId="{976EF377-A106-45A0-961E-5EDD5F25F2CF}" type="presParOf" srcId="{79629C5F-55B1-4E2F-B8F9-0A40869748B6}" destId="{DF7C73FC-D0F8-4B63-BA59-BEE72D77FB6D}" srcOrd="1" destOrd="0" presId="urn:microsoft.com/office/officeart/2005/8/layout/orgChart1"/>
    <dgm:cxn modelId="{78C3CCCE-1BB3-40E9-9365-F93ACC3DF8A6}" type="presParOf" srcId="{79629C5F-55B1-4E2F-B8F9-0A40869748B6}" destId="{7968151F-915E-4E47-849C-04EEE189D214}" srcOrd="2" destOrd="0" presId="urn:microsoft.com/office/officeart/2005/8/layout/orgChart1"/>
    <dgm:cxn modelId="{100B25FE-4350-4FFD-8C3D-F290D3E0FB7D}" type="presParOf" srcId="{65380B9C-31BC-4669-853F-63E2F53B334E}" destId="{6EF4E044-533F-417A-AA2B-450822FF7438}" srcOrd="2" destOrd="0" presId="urn:microsoft.com/office/officeart/2005/8/layout/orgChart1"/>
    <dgm:cxn modelId="{8647B7ED-7197-4263-B151-A1AD0B6957FE}" type="presParOf" srcId="{65380B9C-31BC-4669-853F-63E2F53B334E}" destId="{6F8EF03A-6A29-4F5F-BE3C-DB0FC89DACE7}" srcOrd="3" destOrd="0" presId="urn:microsoft.com/office/officeart/2005/8/layout/orgChart1"/>
    <dgm:cxn modelId="{FBD77B0F-B8D4-4DEF-9580-F3EE2D4AD77E}" type="presParOf" srcId="{6F8EF03A-6A29-4F5F-BE3C-DB0FC89DACE7}" destId="{A341EA99-E0BB-45DE-A9AF-2A5335840B80}" srcOrd="0" destOrd="0" presId="urn:microsoft.com/office/officeart/2005/8/layout/orgChart1"/>
    <dgm:cxn modelId="{F565B19E-4A56-4094-B5A3-11CC55E67A33}" type="presParOf" srcId="{A341EA99-E0BB-45DE-A9AF-2A5335840B80}" destId="{9C424BDC-F7FD-4A59-B529-C97AFCA5A410}" srcOrd="0" destOrd="0" presId="urn:microsoft.com/office/officeart/2005/8/layout/orgChart1"/>
    <dgm:cxn modelId="{A42EB806-DD47-4239-B382-F006A45E1E0C}" type="presParOf" srcId="{A341EA99-E0BB-45DE-A9AF-2A5335840B80}" destId="{5AA5CA17-25BD-4826-A218-C5257F97566F}" srcOrd="1" destOrd="0" presId="urn:microsoft.com/office/officeart/2005/8/layout/orgChart1"/>
    <dgm:cxn modelId="{690BF5B6-C884-4260-B60F-426D964BC048}" type="presParOf" srcId="{6F8EF03A-6A29-4F5F-BE3C-DB0FC89DACE7}" destId="{FC97CC02-FE27-4EEF-8847-7274A66297F6}" srcOrd="1" destOrd="0" presId="urn:microsoft.com/office/officeart/2005/8/layout/orgChart1"/>
    <dgm:cxn modelId="{359E27D7-6C8D-468F-821A-9C4A4B6B339E}" type="presParOf" srcId="{6F8EF03A-6A29-4F5F-BE3C-DB0FC89DACE7}" destId="{C9F0F6CA-7AFB-4AFD-93EF-5AAE23DB2E88}" srcOrd="2" destOrd="0" presId="urn:microsoft.com/office/officeart/2005/8/layout/orgChart1"/>
    <dgm:cxn modelId="{544EA9EC-5BCC-4781-A033-E15F4D9D109F}" type="presParOf" srcId="{65380B9C-31BC-4669-853F-63E2F53B334E}" destId="{F8E5F9FE-4B30-4865-94C1-89AB7FA9194E}" srcOrd="4" destOrd="0" presId="urn:microsoft.com/office/officeart/2005/8/layout/orgChart1"/>
    <dgm:cxn modelId="{33F8F826-8A7C-415C-9D1E-39731162B644}" type="presParOf" srcId="{65380B9C-31BC-4669-853F-63E2F53B334E}" destId="{87EAC55C-2DF7-4AFC-9B65-A665F2C50C5B}" srcOrd="5" destOrd="0" presId="urn:microsoft.com/office/officeart/2005/8/layout/orgChart1"/>
    <dgm:cxn modelId="{7B147005-A0FE-4F9D-909F-3CEDE63AEBD0}" type="presParOf" srcId="{87EAC55C-2DF7-4AFC-9B65-A665F2C50C5B}" destId="{98092DF8-FE1B-48F4-AFA3-91A0DD802585}" srcOrd="0" destOrd="0" presId="urn:microsoft.com/office/officeart/2005/8/layout/orgChart1"/>
    <dgm:cxn modelId="{DEDA2576-95F1-4690-B883-93F337B1BED8}" type="presParOf" srcId="{98092DF8-FE1B-48F4-AFA3-91A0DD802585}" destId="{4B2D497D-CF1A-49BF-A821-1D59CA24A351}" srcOrd="0" destOrd="0" presId="urn:microsoft.com/office/officeart/2005/8/layout/orgChart1"/>
    <dgm:cxn modelId="{BE329DDF-749C-45EE-97DC-045A6BDE8B21}" type="presParOf" srcId="{98092DF8-FE1B-48F4-AFA3-91A0DD802585}" destId="{B47B2ADC-BD8F-4191-9BB4-0738C4B9D829}" srcOrd="1" destOrd="0" presId="urn:microsoft.com/office/officeart/2005/8/layout/orgChart1"/>
    <dgm:cxn modelId="{07951748-40C1-45F9-B9D9-B725BBC8AF93}" type="presParOf" srcId="{87EAC55C-2DF7-4AFC-9B65-A665F2C50C5B}" destId="{8E762C16-505F-44D7-B31F-7C17227DF8D6}" srcOrd="1" destOrd="0" presId="urn:microsoft.com/office/officeart/2005/8/layout/orgChart1"/>
    <dgm:cxn modelId="{B5691F1B-7D86-465A-9C9B-E8246CE6EDA7}" type="presParOf" srcId="{87EAC55C-2DF7-4AFC-9B65-A665F2C50C5B}" destId="{0C3FDCF8-160D-411B-BAA4-6C6933A61DC0}" srcOrd="2" destOrd="0" presId="urn:microsoft.com/office/officeart/2005/8/layout/orgChart1"/>
    <dgm:cxn modelId="{06F5FC73-F1DE-49D5-8FC9-4328F73B8571}" type="presParOf" srcId="{65380B9C-31BC-4669-853F-63E2F53B334E}" destId="{38C41AAF-40C2-4E92-A51B-2DF1470D6DE3}" srcOrd="6" destOrd="0" presId="urn:microsoft.com/office/officeart/2005/8/layout/orgChart1"/>
    <dgm:cxn modelId="{BBC6E970-C573-4321-99A5-7126D648D1B3}" type="presParOf" srcId="{65380B9C-31BC-4669-853F-63E2F53B334E}" destId="{65F66B12-824B-40B0-9D98-AE4793CDAF13}" srcOrd="7" destOrd="0" presId="urn:microsoft.com/office/officeart/2005/8/layout/orgChart1"/>
    <dgm:cxn modelId="{F402C6F2-479C-4121-85D9-92A9E9CDD882}" type="presParOf" srcId="{65F66B12-824B-40B0-9D98-AE4793CDAF13}" destId="{18D925C5-82C8-474B-8672-1017F48FE468}" srcOrd="0" destOrd="0" presId="urn:microsoft.com/office/officeart/2005/8/layout/orgChart1"/>
    <dgm:cxn modelId="{62178E9D-A861-488C-89E8-D380CF9F8E6B}" type="presParOf" srcId="{18D925C5-82C8-474B-8672-1017F48FE468}" destId="{B32C14C6-CBDD-423A-9CF2-54BC9D0FB1D8}" srcOrd="0" destOrd="0" presId="urn:microsoft.com/office/officeart/2005/8/layout/orgChart1"/>
    <dgm:cxn modelId="{14279C4D-CC85-4D5E-A4AB-847E14C64BC6}" type="presParOf" srcId="{18D925C5-82C8-474B-8672-1017F48FE468}" destId="{426C9882-ED46-4D23-B6CE-BAB1629531F1}" srcOrd="1" destOrd="0" presId="urn:microsoft.com/office/officeart/2005/8/layout/orgChart1"/>
    <dgm:cxn modelId="{73327ED9-8002-498C-83F1-0C41A3E69DD1}" type="presParOf" srcId="{65F66B12-824B-40B0-9D98-AE4793CDAF13}" destId="{4BDD9857-2173-462A-BFDF-86ADEA165865}" srcOrd="1" destOrd="0" presId="urn:microsoft.com/office/officeart/2005/8/layout/orgChart1"/>
    <dgm:cxn modelId="{4607F725-F301-4045-ABC3-79B7A0725916}" type="presParOf" srcId="{65F66B12-824B-40B0-9D98-AE4793CDAF13}" destId="{5468CF11-3865-4869-B9C2-C41F7EA53452}" srcOrd="2" destOrd="0" presId="urn:microsoft.com/office/officeart/2005/8/layout/orgChart1"/>
    <dgm:cxn modelId="{1BDF50E1-45E4-44E7-AC94-85EE4F5E26F5}" type="presParOf" srcId="{65380B9C-31BC-4669-853F-63E2F53B334E}" destId="{8A27DAD4-4946-46B8-AFCA-40845E25493A}" srcOrd="8" destOrd="0" presId="urn:microsoft.com/office/officeart/2005/8/layout/orgChart1"/>
    <dgm:cxn modelId="{DF85CDB0-428F-483D-9833-1B393521F55D}" type="presParOf" srcId="{65380B9C-31BC-4669-853F-63E2F53B334E}" destId="{AA4F9B11-F28E-428B-952B-A051EE9CF246}" srcOrd="9" destOrd="0" presId="urn:microsoft.com/office/officeart/2005/8/layout/orgChart1"/>
    <dgm:cxn modelId="{515CF172-CBBF-4A5A-B8CD-02BB021CF7CA}" type="presParOf" srcId="{AA4F9B11-F28E-428B-952B-A051EE9CF246}" destId="{8E7D10AF-058E-4053-9F75-433EBCA4EB36}" srcOrd="0" destOrd="0" presId="urn:microsoft.com/office/officeart/2005/8/layout/orgChart1"/>
    <dgm:cxn modelId="{784CC200-5790-4C00-BC75-D4A2EA0F32B9}" type="presParOf" srcId="{8E7D10AF-058E-4053-9F75-433EBCA4EB36}" destId="{B106B6AC-D6B8-4BC9-B10C-7BC40B7F3ABC}" srcOrd="0" destOrd="0" presId="urn:microsoft.com/office/officeart/2005/8/layout/orgChart1"/>
    <dgm:cxn modelId="{81A74288-7034-4C1E-B8C4-1C8807F3FFB3}" type="presParOf" srcId="{8E7D10AF-058E-4053-9F75-433EBCA4EB36}" destId="{F1DCD35F-17FC-48D4-991F-AA01F1424B21}" srcOrd="1" destOrd="0" presId="urn:microsoft.com/office/officeart/2005/8/layout/orgChart1"/>
    <dgm:cxn modelId="{E276E097-14E4-4F68-B7F2-5D97456EA26A}" type="presParOf" srcId="{AA4F9B11-F28E-428B-952B-A051EE9CF246}" destId="{56272FA4-6356-41D0-9518-FA61F01D1317}" srcOrd="1" destOrd="0" presId="urn:microsoft.com/office/officeart/2005/8/layout/orgChart1"/>
    <dgm:cxn modelId="{213F1BE7-D096-43CF-84C2-842105376D07}" type="presParOf" srcId="{AA4F9B11-F28E-428B-952B-A051EE9CF246}" destId="{97FD7029-9C92-405D-95DA-67EBF18FD66F}" srcOrd="2" destOrd="0" presId="urn:microsoft.com/office/officeart/2005/8/layout/orgChart1"/>
    <dgm:cxn modelId="{C1C4F21E-FCE8-4CD2-889B-08BEF1B85329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0.12281</cdr:x>
      <cdr:y>0</cdr:y>
    </cdr:from>
    <cdr:to>
      <cdr:x>0.96491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0"/>
          <a:ext cx="345638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/>
              </a:solidFill>
            </a:rPr>
            <a:t>Налог на имущество физических лиц</a:t>
          </a:r>
          <a:endParaRPr lang="ru-RU" sz="155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</cdr:x>
      <cdr:y>0.69293</cdr:y>
    </cdr:from>
    <cdr:to>
      <cdr:x>0.925</cdr:x>
      <cdr:y>0.91386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52528" y="4291086"/>
          <a:ext cx="3240360" cy="1368152"/>
        </a:xfrm>
        <a:prstGeom xmlns:a="http://schemas.openxmlformats.org/drawingml/2006/main" prst="rect">
          <a:avLst/>
        </a:prstGeom>
        <a:ln xmlns:a="http://schemas.openxmlformats.org/drawingml/2006/main" w="28575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1 431 531,0  тыс. рублей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0.48333</cdr:x>
      <cdr:y>0.0999</cdr:y>
    </cdr:from>
    <cdr:to>
      <cdr:x>0.6</cdr:x>
      <cdr:y>0.22093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4176464" y="618678"/>
          <a:ext cx="1008112" cy="7494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4.x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4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chart" Target="../charts/chart16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887" y="620687"/>
            <a:ext cx="4371705" cy="2019418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7027" y="631834"/>
            <a:ext cx="4340818" cy="2008271"/>
          </a:xfrm>
          <a:prstGeom prst="rect">
            <a:avLst/>
          </a:prstGeom>
          <a:noFill/>
        </p:spPr>
      </p:pic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1546" y="233298"/>
            <a:ext cx="1504950" cy="1905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7436" y="2815004"/>
            <a:ext cx="8115328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для граждан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городского округа Сухой Лог за 2015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996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6357953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2015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024526"/>
              </p:ext>
            </p:extLst>
          </p:nvPr>
        </p:nvGraphicFramePr>
        <p:xfrm>
          <a:off x="107950" y="2206625"/>
          <a:ext cx="8840788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Лист" r:id="rId4" imgW="7686624" imgH="3000380" progId="Excel.Sheet.8">
                  <p:embed/>
                </p:oleObj>
              </mc:Choice>
              <mc:Fallback>
                <p:oleObj name="Лист" r:id="rId4" imgW="7686624" imgH="30003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206625"/>
                        <a:ext cx="8840788" cy="3451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2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налога на доходы физических лиц в бюджет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за 2013 - 2015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518965"/>
              </p:ext>
            </p:extLst>
          </p:nvPr>
        </p:nvGraphicFramePr>
        <p:xfrm>
          <a:off x="323528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59962503"/>
              </p:ext>
            </p:extLst>
          </p:nvPr>
        </p:nvGraphicFramePr>
        <p:xfrm>
          <a:off x="4572000" y="1412776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4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платежей в бюджет за 2013-2015 годы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947138"/>
              </p:ext>
            </p:extLst>
          </p:nvPr>
        </p:nvGraphicFramePr>
        <p:xfrm>
          <a:off x="4500563" y="1268413"/>
          <a:ext cx="42592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Лист" r:id="rId4" imgW="3895857" imgH="2304990" progId="Excel.Sheet.8">
                  <p:embed/>
                </p:oleObj>
              </mc:Choice>
              <mc:Fallback>
                <p:oleObj name="Лист" r:id="rId4" imgW="3895857" imgH="23049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268413"/>
                        <a:ext cx="4259262" cy="2447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5155883"/>
              </p:ext>
            </p:extLst>
          </p:nvPr>
        </p:nvGraphicFramePr>
        <p:xfrm>
          <a:off x="251520" y="1268760"/>
          <a:ext cx="4104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87330302"/>
              </p:ext>
            </p:extLst>
          </p:nvPr>
        </p:nvGraphicFramePr>
        <p:xfrm>
          <a:off x="251521" y="3789040"/>
          <a:ext cx="410445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03184768"/>
              </p:ext>
            </p:extLst>
          </p:nvPr>
        </p:nvGraphicFramePr>
        <p:xfrm>
          <a:off x="4499992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84368" y="9087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402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46"/>
              </p:ext>
            </p:extLst>
          </p:nvPr>
        </p:nvGraphicFramePr>
        <p:xfrm>
          <a:off x="395536" y="1052736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43998"/>
              </p:ext>
            </p:extLst>
          </p:nvPr>
        </p:nvGraphicFramePr>
        <p:xfrm>
          <a:off x="179388" y="1268413"/>
          <a:ext cx="86360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Лист" r:id="rId4" imgW="7134211" imgH="4010040" progId="Excel.Sheet.8">
                  <p:embed/>
                </p:oleObj>
              </mc:Choice>
              <mc:Fallback>
                <p:oleObj name="Лист" r:id="rId4" imgW="7134211" imgH="40100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8413"/>
                        <a:ext cx="8636000" cy="4972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Структура  неналоговых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доходов  бюджета в 2015 году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бюджет за 2015 год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155359"/>
              </p:ext>
            </p:extLst>
          </p:nvPr>
        </p:nvGraphicFramePr>
        <p:xfrm>
          <a:off x="214313" y="1268760"/>
          <a:ext cx="8715375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5" name="Лист" r:id="rId3" imgW="9429801" imgH="4676670" progId="Excel.Sheet.8">
                  <p:embed/>
                </p:oleObj>
              </mc:Choice>
              <mc:Fallback>
                <p:oleObj name="Лист" r:id="rId3" imgW="9429801" imgH="467667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68760"/>
                        <a:ext cx="8715375" cy="51845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1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60350"/>
            <a:ext cx="8688387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неналоговых платежей в бюджет за 2014 - 2015 годы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46616"/>
              </p:ext>
            </p:extLst>
          </p:nvPr>
        </p:nvGraphicFramePr>
        <p:xfrm>
          <a:off x="368300" y="1268760"/>
          <a:ext cx="8478838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Лист" r:id="rId3" imgW="9629699" imgH="5600610" progId="Excel.Sheet.8">
                  <p:embed/>
                </p:oleObj>
              </mc:Choice>
              <mc:Fallback>
                <p:oleObj name="Лист" r:id="rId3" imgW="9629699" imgH="560061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268760"/>
                        <a:ext cx="8478838" cy="540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3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Структура безвозмездных  поступлений в 2015 году</a:t>
            </a:r>
            <a:endParaRPr lang="ru-RU" sz="25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932652"/>
              </p:ext>
            </p:extLst>
          </p:nvPr>
        </p:nvGraphicFramePr>
        <p:xfrm>
          <a:off x="250825" y="908720"/>
          <a:ext cx="8715375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2" name="Лист" r:id="rId3" imgW="6896224" imgH="3438450" progId="Excel.Sheet.8">
                  <p:embed/>
                </p:oleObj>
              </mc:Choice>
              <mc:Fallback>
                <p:oleObj name="Лист" r:id="rId3" imgW="6896224" imgH="343845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720"/>
                        <a:ext cx="8715375" cy="5760640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4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 2015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23063879"/>
              </p:ext>
            </p:extLst>
          </p:nvPr>
        </p:nvGraphicFramePr>
        <p:xfrm>
          <a:off x="323528" y="1124744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 2014-2015 годы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235768"/>
              </p:ext>
            </p:extLst>
          </p:nvPr>
        </p:nvGraphicFramePr>
        <p:xfrm>
          <a:off x="323850" y="1182688"/>
          <a:ext cx="849630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Лист" r:id="rId3" imgW="5638755" imgH="3457620" progId="Excel.Sheet.8">
                  <p:embed/>
                </p:oleObj>
              </mc:Choice>
              <mc:Fallback>
                <p:oleObj name="Лист" r:id="rId3" imgW="5638755" imgH="345762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82688"/>
                        <a:ext cx="8496300" cy="5210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5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890041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Крупнейшие налогоплательщики </a:t>
            </a:r>
            <a:b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в 2015 году</a:t>
            </a:r>
            <a:endParaRPr lang="ru-RU" sz="32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676879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998850783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5616" y="162880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Всего налоговых и неналоговых доходов 536 660,6 тыс. руб.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(100 %)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6" y="214290"/>
            <a:ext cx="5929354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4" y="1000108"/>
            <a:ext cx="821537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2350" cy="504056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Недоимка по налоговым доходам</a:t>
            </a:r>
            <a:endParaRPr lang="ru-RU" sz="27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797847"/>
              </p:ext>
            </p:extLst>
          </p:nvPr>
        </p:nvGraphicFramePr>
        <p:xfrm>
          <a:off x="214282" y="928670"/>
          <a:ext cx="8715437" cy="56077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33582"/>
                <a:gridCol w="1263395"/>
                <a:gridCol w="988209"/>
                <a:gridCol w="1276788"/>
                <a:gridCol w="875701"/>
                <a:gridCol w="1177762"/>
              </a:tblGrid>
              <a:tr h="115537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01.01.2015 года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01.01.2016 года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</a:p>
                    <a:p>
                      <a:pPr algn="ctr"/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(гр.4-гр.2)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38529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Налог на доходы физических лиц (63%)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5 177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33,6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6 739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40,3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+ 1 562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6158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2 691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17,5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3 853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23,1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+ 1 162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9841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3 690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24,0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4 395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26,3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+ 705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787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3 820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24,8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1 702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10,2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- 2 118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13045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14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0,1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13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Cambria" pitchFamily="18" charset="0"/>
                        </a:rPr>
                        <a:t>0,1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Cambria" pitchFamily="18" charset="0"/>
                        </a:rPr>
                        <a:t> 1</a:t>
                      </a:r>
                      <a:endParaRPr lang="ru-RU" sz="16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754365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15 392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16 702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100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Cambria" pitchFamily="18" charset="0"/>
                        </a:rPr>
                        <a:t>+ 1 310</a:t>
                      </a:r>
                      <a:endParaRPr lang="ru-RU" sz="16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42162" y="58003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</a:t>
            </a:r>
            <a:r>
              <a:rPr lang="ru-RU" sz="1600" b="1" dirty="0" smtClean="0"/>
              <a:t>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017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5929354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Сухой Лог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6554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500266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82" y="1214422"/>
            <a:ext cx="586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Р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2" y="2438387"/>
            <a:ext cx="3571900" cy="928694"/>
          </a:xfrm>
          <a:prstGeom prst="roundRect">
            <a:avLst>
              <a:gd name="adj" fmla="val 131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по 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187657"/>
            <a:ext cx="2357454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Экономическая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 показывает деление расходов на текущие (</a:t>
            </a:r>
            <a:r>
              <a:rPr lang="ru-RU" sz="1400" dirty="0">
                <a:latin typeface="Cambria" pitchFamily="18" charset="0"/>
              </a:rPr>
              <a:t>заработная плата, закупки товаров и услуг и др</a:t>
            </a:r>
            <a:r>
              <a:rPr lang="ru-RU" sz="1400" dirty="0" smtClean="0">
                <a:latin typeface="Cambria" pitchFamily="18" charset="0"/>
              </a:rPr>
              <a:t>.) и капитальные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4187657"/>
            <a:ext cx="2286048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Функциональная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отражает направление средств бюджета на выполнение основных функций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4225763"/>
            <a:ext cx="2428892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Ведомственная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расходов по функциональной классификации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214810" y="3500437"/>
            <a:ext cx="571504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8065304">
            <a:off x="1736009" y="3437373"/>
            <a:ext cx="786794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2124570">
            <a:off x="6431467" y="3487470"/>
            <a:ext cx="771546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структура  расходов  за 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       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11257392"/>
              </p:ext>
            </p:extLst>
          </p:nvPr>
        </p:nvGraphicFramePr>
        <p:xfrm>
          <a:off x="323528" y="650082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5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3951256"/>
              </p:ext>
            </p:extLst>
          </p:nvPr>
        </p:nvGraphicFramePr>
        <p:xfrm>
          <a:off x="142844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57256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2015 год</a:t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0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42852"/>
            <a:ext cx="857256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Динамика расходов бюджета городского округа Сухой Лог за 2014 - 2015 годы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72313869"/>
              </p:ext>
            </p:extLst>
          </p:nvPr>
        </p:nvGraphicFramePr>
        <p:xfrm>
          <a:off x="142844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4348" y="116632"/>
            <a:ext cx="7983569" cy="50006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Социально - значимые расходы в 2015 году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047262"/>
              </p:ext>
            </p:extLst>
          </p:nvPr>
        </p:nvGraphicFramePr>
        <p:xfrm>
          <a:off x="714348" y="785794"/>
          <a:ext cx="7972451" cy="42821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76279"/>
                <a:gridCol w="2306685"/>
                <a:gridCol w="1989487"/>
              </a:tblGrid>
              <a:tr h="52241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 - план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 - факт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1 453 282,7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1 431 531,0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841 716,4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831 853,5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78 965,2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78 939,4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135 769,1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130 449,0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17 933,0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17 818,0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7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Итого социально</a:t>
                      </a:r>
                      <a:r>
                        <a:rPr lang="ru-RU" sz="1600" baseline="0" dirty="0" smtClean="0"/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1 074 383,7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1 059 059,9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3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% социально-значимых</a:t>
                      </a:r>
                      <a:r>
                        <a:rPr lang="ru-RU" sz="1600" baseline="0" dirty="0" smtClean="0"/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73,9%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74,0%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378 899,0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372 471,1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26,1%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26,0%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14348" y="5214952"/>
            <a:ext cx="8001056" cy="14544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2" b="1" dirty="0" smtClean="0">
                <a:latin typeface="Cambria" pitchFamily="18" charset="0"/>
              </a:rPr>
              <a:t>Количество учреждений, </a:t>
            </a:r>
            <a:r>
              <a:rPr lang="ru-RU" sz="1552" dirty="0" smtClean="0"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latin typeface="Cambria" pitchFamily="18" charset="0"/>
              </a:rPr>
              <a:t>44</a:t>
            </a:r>
          </a:p>
          <a:p>
            <a:r>
              <a:rPr lang="ru-RU" sz="1552" dirty="0" smtClean="0">
                <a:latin typeface="Cambria" pitchFamily="18" charset="0"/>
              </a:rPr>
              <a:t>                    В том числе:   - бюджетные  </a:t>
            </a:r>
            <a:r>
              <a:rPr lang="ru-RU" sz="1552" b="1" dirty="0" smtClean="0">
                <a:latin typeface="Cambria" pitchFamily="18" charset="0"/>
              </a:rPr>
              <a:t>22</a:t>
            </a: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                              - автономные  </a:t>
            </a:r>
            <a:r>
              <a:rPr lang="ru-RU" sz="1552" b="1" dirty="0" smtClean="0">
                <a:latin typeface="Cambria" pitchFamily="18" charset="0"/>
              </a:rPr>
              <a:t>20</a:t>
            </a:r>
            <a:r>
              <a:rPr lang="ru-RU" sz="1552" dirty="0" smtClean="0">
                <a:latin typeface="Cambria" pitchFamily="18" charset="0"/>
              </a:rPr>
              <a:t>                             </a:t>
            </a:r>
          </a:p>
          <a:p>
            <a:r>
              <a:rPr lang="ru-RU" sz="1552" dirty="0">
                <a:latin typeface="Cambria" pitchFamily="18" charset="0"/>
              </a:rPr>
              <a:t> </a:t>
            </a:r>
            <a:r>
              <a:rPr lang="ru-RU" sz="1552" dirty="0" smtClean="0">
                <a:latin typeface="Cambria" pitchFamily="18" charset="0"/>
              </a:rPr>
              <a:t>                                                -  казенные </a:t>
            </a:r>
            <a:r>
              <a:rPr lang="ru-RU" sz="1552" b="1" dirty="0" smtClean="0">
                <a:latin typeface="Cambria" pitchFamily="18" charset="0"/>
              </a:rPr>
              <a:t>2</a:t>
            </a: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работников занятых в бюджетной сфере – </a:t>
            </a:r>
            <a:r>
              <a:rPr lang="ru-RU" sz="1552" b="1" dirty="0" smtClean="0">
                <a:solidFill>
                  <a:schemeClr val="tx1"/>
                </a:solidFill>
                <a:latin typeface="Cambria" pitchFamily="18" charset="0"/>
              </a:rPr>
              <a:t>2 004 </a:t>
            </a:r>
            <a:r>
              <a:rPr lang="ru-RU" sz="1552" dirty="0" smtClean="0">
                <a:latin typeface="Cambria" pitchFamily="18" charset="0"/>
              </a:rPr>
              <a:t>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44986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Исполнение бюджета го Сухой Лог по расходам  за 2015 год в разрезе главных распорядителей бюджетных средств (ГРБС)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43491"/>
              </p:ext>
            </p:extLst>
          </p:nvPr>
        </p:nvGraphicFramePr>
        <p:xfrm>
          <a:off x="571472" y="1214422"/>
          <a:ext cx="8143933" cy="48431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1658"/>
                <a:gridCol w="2625927"/>
                <a:gridCol w="1528774"/>
                <a:gridCol w="1628787"/>
                <a:gridCol w="1628787"/>
              </a:tblGrid>
              <a:tr h="499185"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ПЛАН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ФАКТ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 отклонения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497 845,8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486 884,8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97,80%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8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790 126,5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780 263,5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98,75%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833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по культуре , 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148 388,1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148 247,4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99,91%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3 348,0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3 046,9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91,01%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Cambria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</a:rPr>
                        <a:t> 148,5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2 118,3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98,60%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739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11</a:t>
                      </a:r>
                      <a:r>
                        <a:rPr lang="ru-RU" sz="1400" u="none" strike="noStrike" baseline="0" dirty="0" smtClean="0">
                          <a:latin typeface="Cambria" pitchFamily="18" charset="0"/>
                        </a:rPr>
                        <a:t> 425,9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10 970,0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96,01%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342506">
                <a:tc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453 282,7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431 531,0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98,50%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Структура расходов бюджета в сфере образования, в %</a:t>
            </a:r>
            <a:endParaRPr 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1857388" cy="1428760"/>
          </a:xfrm>
          <a:prstGeom prst="rect">
            <a:avLst/>
          </a:prstGeom>
          <a:noFill/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1928826" cy="1428760"/>
          </a:xfrm>
          <a:prstGeom prst="rect">
            <a:avLst/>
          </a:prstGeom>
          <a:noFill/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1928826" cy="1433507"/>
          </a:xfrm>
          <a:prstGeom prst="rect">
            <a:avLst/>
          </a:prstGeom>
          <a:noFill/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643182"/>
            <a:ext cx="2000264" cy="142876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57158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Дошкольное образование,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40,4%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(335 891,6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28860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Общее образование,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54,9%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(456 844,0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43438" y="3929066"/>
            <a:ext cx="2000264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Молодежная политика и оздоровление детей,   1,8%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(14 587,1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2,9%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(24 530,7 тыс. руб.)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142852"/>
            <a:ext cx="8358246" cy="185738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Структура системы образования городского округа Сухой Лог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/>
              <a:t>   </a:t>
            </a:r>
            <a:r>
              <a:rPr lang="ru-RU" sz="1500" b="1" dirty="0" smtClean="0">
                <a:solidFill>
                  <a:schemeClr val="tx1"/>
                </a:solidFill>
                <a:latin typeface="Cambria" pitchFamily="18" charset="0"/>
              </a:rPr>
              <a:t>34 муниципальных учреждений образования: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дошкольное образование – </a:t>
            </a: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14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учреждений;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общее образование – </a:t>
            </a: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13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учреждений;  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дополнительное образование – </a:t>
            </a: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6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учреждений;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                                                                    прочие учреждения образования – </a:t>
            </a:r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1</a:t>
            </a:r>
            <a:r>
              <a:rPr lang="ru-RU" sz="1300" dirty="0" smtClean="0">
                <a:solidFill>
                  <a:schemeClr val="tx1"/>
                </a:solidFill>
                <a:latin typeface="Cambria" pitchFamily="18" charset="0"/>
              </a:rPr>
              <a:t> учреждение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</p:txBody>
      </p:sp>
      <p:pic>
        <p:nvPicPr>
          <p:cNvPr id="13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0234">
            <a:off x="366538" y="736212"/>
            <a:ext cx="1339788" cy="1423523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95275"/>
              </p:ext>
            </p:extLst>
          </p:nvPr>
        </p:nvGraphicFramePr>
        <p:xfrm>
          <a:off x="857226" y="5500703"/>
          <a:ext cx="7358112" cy="123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4"/>
                <a:gridCol w="2452704"/>
                <a:gridCol w="2452704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2014 году: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2015 году: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16 046,4 рублей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17 327,8 рублей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17 124,8 рублей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58579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857232"/>
            <a:ext cx="53578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2015 году осуществляли деятельность 14 муниципальных детских дошкольных образовательных учреждений, в том числе: </a:t>
            </a:r>
          </a:p>
          <a:p>
            <a:pPr algn="ctr"/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9 автономных и 4 бюджетных и 1 казенное.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6"/>
            <a:ext cx="20359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48739"/>
              </p:ext>
            </p:extLst>
          </p:nvPr>
        </p:nvGraphicFramePr>
        <p:xfrm>
          <a:off x="428596" y="2490976"/>
          <a:ext cx="6143667" cy="3098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1767"/>
                <a:gridCol w="928694"/>
                <a:gridCol w="1285884"/>
                <a:gridCol w="1357322"/>
              </a:tblGrid>
              <a:tr h="288032">
                <a:tc rowSpan="2"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7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558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3208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3180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Cambria" pitchFamily="18" charset="0"/>
                        </a:rPr>
                        <a:t>муниципальных ДОУ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27 060,0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27 945,0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071678"/>
            <a:ext cx="2071702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21666685"/>
              </p:ext>
            </p:extLst>
          </p:nvPr>
        </p:nvGraphicFramePr>
        <p:xfrm>
          <a:off x="5929322" y="142852"/>
          <a:ext cx="321467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75702" y="5673324"/>
            <a:ext cx="53578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В рамках подпрограммы «Дошкольное образование» в городском округе  Сухой Лог было израсходовано 120,0 тыс. рублей на открытие 20 дополнительных мест в двух ДОУ – МАДОУ №38 (15 мест) и МАДОУ №44 (5 мест).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585791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5786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2015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58610"/>
              </p:ext>
            </p:extLst>
          </p:nvPr>
        </p:nvGraphicFramePr>
        <p:xfrm>
          <a:off x="571472" y="2420888"/>
          <a:ext cx="7929618" cy="21865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10162"/>
                <a:gridCol w="853941"/>
                <a:gridCol w="1116745"/>
                <a:gridCol w="1048770"/>
              </a:tblGrid>
              <a:tr h="3651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5012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5146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486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5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работников муниципальных общеобразовательных учреждений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30 166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30 973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72074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72074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72074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86826594"/>
              </p:ext>
            </p:extLst>
          </p:nvPr>
        </p:nvGraphicFramePr>
        <p:xfrm>
          <a:off x="6000760" y="142852"/>
          <a:ext cx="314324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39552" y="476672"/>
            <a:ext cx="8136904" cy="60170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b="1" dirty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Уважаемые жители </a:t>
            </a:r>
            <a:r>
              <a:rPr lang="ru-RU" altLang="ru-RU" b="1" dirty="0" smtClean="0">
                <a:solidFill>
                  <a:srgbClr val="7030A0"/>
                </a:solidFill>
                <a:latin typeface="Cambria" panose="02040503050406030204" pitchFamily="18" charset="0"/>
                <a:cs typeface="Aharoni" pitchFamily="2" charset="-79"/>
              </a:rPr>
              <a:t>городского округа!</a:t>
            </a:r>
            <a:endParaRPr lang="ru-RU" altLang="ru-RU" b="1" dirty="0">
              <a:solidFill>
                <a:srgbClr val="7030A0"/>
              </a:solidFill>
              <a:latin typeface="Cambria" panose="020405030504060302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Aharoni" pitchFamily="2" charset="-79"/>
              </a:rPr>
              <a:t>           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2015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хозяйстве и в сфере поддержки граждан.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Мы 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60007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428596" y="1071546"/>
            <a:ext cx="8077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2015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году на территории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городского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округа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Сухой Лог функционировало 6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муниципальных образовательных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Cambria" pitchFamily="18" charset="0"/>
                <a:cs typeface="Times New Roman" pitchFamily="18" charset="0"/>
              </a:rPr>
              <a:t>учреждений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дополнительного образования детей,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Cambria" pitchFamily="18" charset="0"/>
                <a:cs typeface="Times New Roman" pitchFamily="18" charset="0"/>
              </a:rPr>
              <a:t>из них 2 автономных учреждения, 4 бюджетных:</a:t>
            </a:r>
          </a:p>
          <a:p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 МАУДО дополнительного образования «Детско-юношеская спортивная    школа»;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 МАУДО «Центр дополнительного образования»;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«Сухоложская детская музыкальная школа»;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«Сухоложская детская школа искусств №1»;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«Детско-юношеская спортивная школа «Олимпик»;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МБУ «Городской молодежный центр».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72074"/>
            <a:ext cx="2040779" cy="15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11" descr="http://im4-tub-ru.yandex.net/i?id=42886119-2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714884"/>
            <a:ext cx="1927973" cy="15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9948" name="Picture 12" descr="C:\Documents and Settings\Светлана\Local Settings\Temporary Internet Files\Content.IE5\Y9VG143M\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072074"/>
            <a:ext cx="2071702" cy="15537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995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143138" cy="150019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2000264" cy="140205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7" descr="http://im4-tub-ru.yandex.net/i?id=171533812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21848"/>
            <a:ext cx="2000263" cy="15001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2000264" cy="1500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Documents and Settings\Светлана\Local Settings\Temporary Internet Files\Content.IE5\Y9VG143M\detskiy_gorodok_ribakov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214950"/>
            <a:ext cx="2071702" cy="14287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1" name="Picture 7" descr="C:\Documents and Settings\Светлана\Local Settings\Temporary Internet Files\Content.IE5\UVYVIHEN\IMG_03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214950"/>
            <a:ext cx="1928826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2" name="Picture 8" descr="C:\Documents and Settings\Светлана\Local Settings\Temporary Internet Files\Content.IE5\UVYVIHEN\Riasna0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214950"/>
            <a:ext cx="2071702" cy="14231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52400"/>
            <a:ext cx="6357982" cy="41549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>
                <a:latin typeface="Cambria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66897"/>
              </p:ext>
            </p:extLst>
          </p:nvPr>
        </p:nvGraphicFramePr>
        <p:xfrm>
          <a:off x="2500298" y="714356"/>
          <a:ext cx="6357981" cy="2041222"/>
        </p:xfrm>
        <a:graphic>
          <a:graphicData uri="http://schemas.openxmlformats.org/drawingml/2006/table">
            <a:tbl>
              <a:tblPr firstRow="1" bandRow="1"/>
              <a:tblGrid>
                <a:gridCol w="3429024"/>
                <a:gridCol w="1000132"/>
                <a:gridCol w="1000132"/>
                <a:gridCol w="928693"/>
              </a:tblGrid>
              <a:tr h="214314">
                <a:tc row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789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14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Молодежная политика и оздоровление детей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13 791,85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14 587,1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anose="02040503050406030204" pitchFamily="18" charset="0"/>
                        </a:rPr>
                        <a:t>14 587,1</a:t>
                      </a:r>
                      <a:endParaRPr lang="ru-RU" sz="13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3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в том числе: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областного бюджета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10 321,40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300" dirty="0" smtClean="0">
                          <a:latin typeface="Cambria" pitchFamily="18" charset="0"/>
                        </a:rPr>
                        <a:t>10 959,7</a:t>
                      </a:r>
                      <a:endParaRPr lang="ru-RU" sz="13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anose="02040503050406030204" pitchFamily="18" charset="0"/>
                        </a:rPr>
                        <a:t>10 959,7</a:t>
                      </a:r>
                      <a:endParaRPr lang="ru-RU" sz="13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33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местного бюджета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3 470,45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300" dirty="0" smtClean="0">
                          <a:latin typeface="Cambria" pitchFamily="18" charset="0"/>
                        </a:rPr>
                        <a:t>3 627,4</a:t>
                      </a:r>
                      <a:endParaRPr lang="ru-RU" sz="13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anose="02040503050406030204" pitchFamily="18" charset="0"/>
                        </a:rPr>
                        <a:t>3 627,4</a:t>
                      </a:r>
                      <a:endParaRPr lang="ru-RU" sz="13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00298" y="2996952"/>
            <a:ext cx="6357982" cy="19389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Расходы на летнюю оздоровительную компанию в 2015 году составили 14 092,1 тыс. руб. Общее </a:t>
            </a:r>
            <a:r>
              <a:rPr lang="ru-RU" sz="1700" dirty="0">
                <a:latin typeface="Cambria" pitchFamily="18" charset="0"/>
                <a:cs typeface="Times New Roman" pitchFamily="18" charset="0"/>
              </a:rPr>
              <a:t>количество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детей, оздоровленных </a:t>
            </a:r>
            <a:r>
              <a:rPr lang="ru-RU" sz="1700" dirty="0">
                <a:latin typeface="Cambria" pitchFamily="18" charset="0"/>
                <a:cs typeface="Times New Roman" pitchFamily="18" charset="0"/>
              </a:rPr>
              <a:t>за летний период составило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2960</a:t>
            </a:r>
            <a:r>
              <a:rPr lang="ru-RU" sz="17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в лагерях дневного пребывания – </a:t>
            </a:r>
            <a:r>
              <a:rPr lang="ru-RU" sz="17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1820</a:t>
            </a:r>
            <a:r>
              <a:rPr lang="ru-RU" sz="17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в загородных лагерях – </a:t>
            </a:r>
            <a:r>
              <a:rPr lang="ru-RU" sz="17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350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в детских санаториях – </a:t>
            </a:r>
            <a:r>
              <a:rPr lang="ru-RU" sz="17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190</a:t>
            </a: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Cambria" pitchFamily="18" charset="0"/>
                <a:cs typeface="Times New Roman" pitchFamily="18" charset="0"/>
              </a:rPr>
              <a:t> другие формы отдыха – 600 человек.</a:t>
            </a:r>
            <a:endParaRPr lang="ru-RU" sz="17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500306"/>
            <a:ext cx="82296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2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214290"/>
            <a:ext cx="8358246" cy="635798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Расходы  из  других  уровней бюджета по разделу  «Образование»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357298"/>
            <a:ext cx="2060302" cy="14956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в части обеспечения гос.гарантий  прав граждан на получение образования –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188 005,5 тыс. руб.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357298"/>
            <a:ext cx="2160240" cy="14956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по организации питания в муниципальных общеобразовательных организациях –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30 108,0 тыс. руб.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35796" y="3212975"/>
            <a:ext cx="1656184" cy="29873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на создание условий для занятия физической  культурой и спортом в сельской местности – </a:t>
            </a:r>
          </a:p>
          <a:p>
            <a:pPr algn="ctr"/>
            <a:r>
              <a:rPr lang="ru-RU" sz="1200" b="1" dirty="0" smtClean="0"/>
              <a:t>1 058,2 тыс. руб. </a:t>
            </a:r>
            <a:r>
              <a:rPr lang="ru-RU" sz="1200" dirty="0" smtClean="0"/>
              <a:t>(Капитальный ремонт спортивного зала МБОУ «СОШ №3» п. Алтынай)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27503" y="3212976"/>
            <a:ext cx="1843138" cy="29873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Расходы на модернизацию  системы общего образования – </a:t>
            </a:r>
          </a:p>
          <a:p>
            <a:pPr algn="ctr"/>
            <a:r>
              <a:rPr lang="ru-RU" sz="1100" b="1" dirty="0" smtClean="0"/>
              <a:t>634,5 тыс. руб. </a:t>
            </a:r>
          </a:p>
          <a:p>
            <a:pPr algn="ctr"/>
            <a:r>
              <a:rPr lang="ru-RU" sz="1100" dirty="0" smtClean="0"/>
              <a:t>(приобретено 2  автобуса для подвоза обучающихся в МАОУ СОШ №4 с. Курьи, в МБДОУ №23 с. Знаменское;</a:t>
            </a:r>
          </a:p>
          <a:p>
            <a:pPr algn="ctr"/>
            <a:r>
              <a:rPr lang="ru-RU" sz="1100" b="1" dirty="0" smtClean="0"/>
              <a:t>997,2 тыс. руб.</a:t>
            </a:r>
          </a:p>
          <a:p>
            <a:pPr algn="ctr"/>
            <a:r>
              <a:rPr lang="ru-RU" sz="1100" dirty="0" smtClean="0"/>
              <a:t>(на создание условий для образования детей-инвалидов в МАОУ  Гимназия №1»)</a:t>
            </a:r>
            <a:endParaRPr lang="ru-RU" sz="11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212975"/>
            <a:ext cx="1800200" cy="29873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Расходы на поддержку образовательных учреждений, </a:t>
            </a:r>
          </a:p>
          <a:p>
            <a:pPr algn="ctr"/>
            <a:r>
              <a:rPr lang="ru-RU" sz="1100" dirty="0" smtClean="0"/>
              <a:t>реализующих  образовательные программы естественно-научного цикла  – </a:t>
            </a:r>
          </a:p>
          <a:p>
            <a:pPr algn="ctr"/>
            <a:r>
              <a:rPr lang="ru-RU" sz="1100" b="1" dirty="0" smtClean="0"/>
              <a:t>1 430,0 тыс. руб.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dirty="0" smtClean="0"/>
              <a:t>(Оснащен кабинет физики и приобретены комплекты для 3</a:t>
            </a:r>
            <a:r>
              <a:rPr lang="en-US" sz="1100" dirty="0" smtClean="0"/>
              <a:t>D</a:t>
            </a:r>
            <a:r>
              <a:rPr lang="ru-RU" sz="1100" dirty="0" smtClean="0"/>
              <a:t> –принтеров в МАОУ «Лицей №17» и МАОУ «СОШ №2»)</a:t>
            </a:r>
            <a:endParaRPr lang="ru-RU" sz="1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1357298"/>
            <a:ext cx="2131170" cy="149563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на организацию летнего отдыха детей в каникулярное время  – </a:t>
            </a:r>
            <a:r>
              <a:rPr lang="ru-RU" sz="1200" b="1" dirty="0" smtClean="0">
                <a:latin typeface="Cambria" pitchFamily="18" charset="0"/>
              </a:rPr>
              <a:t>10 851,7 тыс. руб.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6320" y="3212975"/>
            <a:ext cx="1656184" cy="29873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Расходы на поддержку по бесплатному получению доп. образования детям-сиротам, детям без попечения родителей, нуждающихся в соц. поддержке в детской школе искусств и детской муз. школе – </a:t>
            </a:r>
          </a:p>
          <a:p>
            <a:pPr algn="ctr"/>
            <a:r>
              <a:rPr lang="ru-RU" sz="1100" b="1" dirty="0" smtClean="0"/>
              <a:t>2 272,6 тыс. руб.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739" y="133304"/>
            <a:ext cx="5643602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Cambria" pitchFamily="18" charset="0"/>
              </a:rPr>
              <a:t>КУЛЬТУРА</a:t>
            </a:r>
            <a:endParaRPr lang="ru-RU" sz="3000" dirty="0">
              <a:latin typeface="Cambria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509212" y="692696"/>
            <a:ext cx="7572428" cy="167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деятельность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latin typeface="Cambria" pitchFamily="18" charset="0"/>
              </a:rPr>
              <a:t>    8 муниципальных учреждений культуры: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200" dirty="0" smtClean="0">
                <a:latin typeface="Cambria" pitchFamily="18" charset="0"/>
              </a:rPr>
              <a:t>МБУ «Сухоложская централиз. библиотечная система»  – </a:t>
            </a:r>
            <a:r>
              <a:rPr lang="ru-RU" sz="1200" b="1" dirty="0" smtClean="0">
                <a:latin typeface="Cambria" pitchFamily="18" charset="0"/>
              </a:rPr>
              <a:t>1</a:t>
            </a:r>
            <a:r>
              <a:rPr lang="ru-RU" sz="1200" dirty="0" smtClean="0">
                <a:latin typeface="Cambria" pitchFamily="18" charset="0"/>
              </a:rPr>
              <a:t>  учреждение (</a:t>
            </a:r>
            <a:r>
              <a:rPr lang="ru-RU" sz="1200" b="1" dirty="0" smtClean="0">
                <a:latin typeface="Cambria" pitchFamily="18" charset="0"/>
              </a:rPr>
              <a:t>12</a:t>
            </a:r>
            <a:r>
              <a:rPr lang="ru-RU" sz="1200" dirty="0" smtClean="0">
                <a:latin typeface="Cambria" pitchFamily="18" charset="0"/>
              </a:rPr>
              <a:t> филиалов);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МБУ «Сухоложский историко-краеведческий музей» – </a:t>
            </a:r>
            <a:r>
              <a:rPr lang="ru-RU" sz="1200" b="1" dirty="0" smtClean="0">
                <a:latin typeface="Cambria" pitchFamily="18" charset="0"/>
              </a:rPr>
              <a:t>1 </a:t>
            </a:r>
            <a:r>
              <a:rPr lang="ru-RU" sz="1200" dirty="0" smtClean="0">
                <a:latin typeface="Cambria" pitchFamily="18" charset="0"/>
              </a:rPr>
              <a:t> учреждение;  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МБУК «Камерный хор»  - </a:t>
            </a:r>
            <a:r>
              <a:rPr lang="ru-RU" sz="1200" b="1" dirty="0" smtClean="0">
                <a:latin typeface="Cambria" pitchFamily="18" charset="0"/>
              </a:rPr>
              <a:t>1</a:t>
            </a:r>
            <a:r>
              <a:rPr lang="ru-RU" sz="1200" dirty="0" smtClean="0">
                <a:latin typeface="Cambria" pitchFamily="18" charset="0"/>
              </a:rPr>
              <a:t>  учреждение;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МБУ «Организационный центр учреждений культуры» – </a:t>
            </a:r>
            <a:r>
              <a:rPr lang="ru-RU" sz="1200" b="1" dirty="0" smtClean="0">
                <a:latin typeface="Cambria" pitchFamily="18" charset="0"/>
              </a:rPr>
              <a:t>1</a:t>
            </a:r>
            <a:r>
              <a:rPr lang="ru-RU" sz="1200" dirty="0" smtClean="0">
                <a:latin typeface="Cambria" pitchFamily="18" charset="0"/>
              </a:rPr>
              <a:t> учреждение;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200" dirty="0" smtClean="0">
                <a:latin typeface="Cambria" pitchFamily="18" charset="0"/>
              </a:rPr>
              <a:t> Дома культуры – </a:t>
            </a:r>
            <a:r>
              <a:rPr lang="ru-RU" sz="1200" b="1" dirty="0" smtClean="0">
                <a:latin typeface="Cambria" pitchFamily="18" charset="0"/>
              </a:rPr>
              <a:t>4</a:t>
            </a:r>
            <a:r>
              <a:rPr lang="ru-RU" sz="1200" dirty="0" smtClean="0">
                <a:latin typeface="Cambria" pitchFamily="18" charset="0"/>
              </a:rPr>
              <a:t> учреждения с </a:t>
            </a:r>
            <a:r>
              <a:rPr lang="ru-RU" sz="1200" b="1" dirty="0" smtClean="0">
                <a:latin typeface="Cambria" pitchFamily="18" charset="0"/>
              </a:rPr>
              <a:t>7</a:t>
            </a:r>
            <a:r>
              <a:rPr lang="ru-RU" sz="1200" dirty="0" smtClean="0">
                <a:latin typeface="Cambria" pitchFamily="18" charset="0"/>
              </a:rPr>
              <a:t> структурными подразделениями.</a:t>
            </a:r>
            <a:endParaRPr lang="ru-RU" sz="1200" b="1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58789"/>
              </p:ext>
            </p:extLst>
          </p:nvPr>
        </p:nvGraphicFramePr>
        <p:xfrm>
          <a:off x="486739" y="2420888"/>
          <a:ext cx="8286806" cy="3066668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453413"/>
                <a:gridCol w="994247"/>
                <a:gridCol w="1008112"/>
                <a:gridCol w="831034"/>
              </a:tblGrid>
              <a:tr h="2137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5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78 965,2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78 939,4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99,97 %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2 695,0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2 695,0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библиотечного обслуживания, в том числе: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 - информатизация библиот. системы (комплектование книжных фондов, приобретение компьютерного оборудования, электронных версий книг)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12 166,6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344,6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12 166,6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344,6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45 464,7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45 464,7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Оказание государственной поддержки на конкурсной основе муниципальным учреждениям культуры Свердловской области (гранты)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300,0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Проведение мероприятий в сфере культуры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3 466,9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3 466,9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7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Капитальный ремонт зданий и помещений, укрепление и развитие материально-технической базы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4 664,0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4 664,0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Управление культурой, прочие учреждения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10 208,0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10 182,2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99,8%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82120"/>
              </p:ext>
            </p:extLst>
          </p:nvPr>
        </p:nvGraphicFramePr>
        <p:xfrm>
          <a:off x="755577" y="5661248"/>
          <a:ext cx="7704856" cy="92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325"/>
                <a:gridCol w="1196402"/>
                <a:gridCol w="1152129"/>
              </a:tblGrid>
              <a:tr h="365760"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2014 год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2015 год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Объем расходов бюджета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на культуру на 1 жителя, руб.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1 702,0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1 625,0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 учреждения культуры, руб.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20 091,0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23 474,0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42574621"/>
              </p:ext>
            </p:extLst>
          </p:nvPr>
        </p:nvGraphicFramePr>
        <p:xfrm>
          <a:off x="6516216" y="28575"/>
          <a:ext cx="271464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257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2863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286388"/>
            <a:ext cx="2148475" cy="14287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214290"/>
            <a:ext cx="557216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mbria" pitchFamily="18" charset="0"/>
              </a:rPr>
              <a:t>Физическая культура и спорт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682200" y="908763"/>
            <a:ext cx="511256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Cambria" pitchFamily="18" charset="0"/>
                <a:cs typeface="Times New Roman" pitchFamily="18" charset="0"/>
              </a:rPr>
              <a:t>На территории городского округа </a:t>
            </a:r>
            <a:r>
              <a:rPr lang="ru-RU" sz="1700" b="1" dirty="0" smtClean="0">
                <a:latin typeface="Cambria" pitchFamily="18" charset="0"/>
                <a:cs typeface="Times New Roman" pitchFamily="18" charset="0"/>
              </a:rPr>
              <a:t> Сухой Лог осуществляют свою деятельность МБОУ СК «Здоровье» и МБОУ ДОД ДЮСШ «Олимпик».</a:t>
            </a:r>
            <a:endParaRPr lang="ru-RU" sz="1700" b="1" dirty="0">
              <a:latin typeface="Cambria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69642"/>
              </p:ext>
            </p:extLst>
          </p:nvPr>
        </p:nvGraphicFramePr>
        <p:xfrm>
          <a:off x="285720" y="4429132"/>
          <a:ext cx="8610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4967262"/>
              </a:tblGrid>
              <a:tr h="609600">
                <a:tc>
                  <a:txBody>
                    <a:bodyPr/>
                    <a:lstStyle/>
                    <a:p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2014 году: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282,4 рубля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2015 году: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– 369,2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рублей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– 366,8 рублей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20665795"/>
              </p:ext>
            </p:extLst>
          </p:nvPr>
        </p:nvGraphicFramePr>
        <p:xfrm>
          <a:off x="5929322" y="-63550"/>
          <a:ext cx="3143272" cy="194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0222" y="1785926"/>
            <a:ext cx="8501122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Расходы на содержание и обеспечение деятельности учреждений физической культуры и спорта –  11 110,0     тыс. руб.</a:t>
            </a:r>
          </a:p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На проведение спортивных мероприятий городского округа Сухой Лог направлено 1 988,0 </a:t>
            </a:r>
            <a:r>
              <a:rPr lang="ru-RU" sz="1300" dirty="0">
                <a:latin typeface="Cambria" pitchFamily="18" charset="0"/>
              </a:rPr>
              <a:t> </a:t>
            </a:r>
            <a:r>
              <a:rPr lang="ru-RU" sz="1300" dirty="0" smtClean="0">
                <a:latin typeface="Cambria" pitchFamily="18" charset="0"/>
              </a:rPr>
              <a:t>тыс. руб.</a:t>
            </a:r>
          </a:p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На ремонты и оснащение оборудованием учреждений физической культуры и спорта направлено </a:t>
            </a:r>
          </a:p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4 719,9 тыс. руб., в том числе: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Cambria" pitchFamily="18" charset="0"/>
              </a:rPr>
              <a:t> Ремонт помещений  спортивно-оздоровительного центра «Богатырь», приобретение  спортивного оборудования и инвентаря – 2 700,0 тыс. руб.;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Cambria" pitchFamily="18" charset="0"/>
              </a:rPr>
              <a:t> Ремонт раздевалок в павильоне стадиона «Олимпик» – 1 001,0 тыс. руб.;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300" dirty="0" smtClean="0">
                <a:latin typeface="Cambria" pitchFamily="18" charset="0"/>
              </a:rPr>
              <a:t> За счет Резервного фонда Правительства СО приобретен спортинвентарь для СК «Здоровье» - 60,0 тыс. руб.;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300" dirty="0">
                <a:latin typeface="Cambria" pitchFamily="18" charset="0"/>
              </a:rPr>
              <a:t> </a:t>
            </a:r>
            <a:r>
              <a:rPr lang="ru-RU" sz="1300" dirty="0" smtClean="0">
                <a:latin typeface="Cambria" pitchFamily="18" charset="0"/>
              </a:rPr>
              <a:t>Приведены в соответствие с требованиями пожарной безопасности и санитарного законодательства здания и сооружения – 959,0 тыс. руб.</a:t>
            </a:r>
          </a:p>
          <a:p>
            <a:pPr>
              <a:lnSpc>
                <a:spcPct val="110000"/>
              </a:lnSpc>
            </a:pPr>
            <a:r>
              <a:rPr lang="ru-RU" sz="1400" dirty="0" smtClean="0">
                <a:latin typeface="Cambria" pitchFamily="18" charset="0"/>
              </a:rPr>
              <a:t> 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286388"/>
            <a:ext cx="21463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21537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2015 году составили  130 449,0 тыс. руб.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(96%)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4161923"/>
              </p:ext>
            </p:extLst>
          </p:nvPr>
        </p:nvGraphicFramePr>
        <p:xfrm>
          <a:off x="467544" y="1052736"/>
          <a:ext cx="824786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340"/>
              </p:ext>
            </p:extLst>
          </p:nvPr>
        </p:nvGraphicFramePr>
        <p:xfrm>
          <a:off x="571472" y="4286256"/>
          <a:ext cx="8001056" cy="217477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0211"/>
                <a:gridCol w="1328747"/>
                <a:gridCol w="1357322"/>
                <a:gridCol w="3714776"/>
              </a:tblGrid>
              <a:tr h="885508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Расходы на 1 жителя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городского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округа Сухой Лог, 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Расходы по публично-нормативным обязательствам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в 2015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году</a:t>
                      </a:r>
                      <a:endParaRPr lang="ru-RU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20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2014 год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2015 год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</a:rPr>
                        <a:t>Ежемесячные  выплаты Почетным гражданам города  420,0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тыс. руб.</a:t>
                      </a:r>
                      <a:endParaRPr lang="ru-RU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004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2382,0                                   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план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факт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8856">
                <a:tc vMerge="1">
                  <a:txBody>
                    <a:bodyPr/>
                    <a:lstStyle/>
                    <a:p>
                      <a:pPr algn="l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2795,0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2685,5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6983" y="4201586"/>
            <a:ext cx="5976664" cy="1192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Мероприятия по модернизации коммунальной инфраструктуры -</a:t>
            </a:r>
          </a:p>
          <a:p>
            <a:pPr algn="ctr"/>
            <a:r>
              <a:rPr lang="ru-RU" sz="1300" b="1" dirty="0" smtClean="0">
                <a:latin typeface="Cambria" pitchFamily="18" charset="0"/>
              </a:rPr>
              <a:t>105 236,8 тыс. руб. в том числе: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областного бюджета – 94 713,1 тыс. руб. ;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местного бюджета – 10 523,7 тыс. руб.;</a:t>
            </a:r>
          </a:p>
          <a:p>
            <a:pPr algn="ctr"/>
            <a:endParaRPr lang="ru-RU" sz="13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935238"/>
            <a:ext cx="5976664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Реализация муниципальной программы по энергосбережению и повышению энергетической эффективности - 27 825,1 тыс. руб. </a:t>
            </a:r>
          </a:p>
          <a:p>
            <a:pPr algn="ctr"/>
            <a:r>
              <a:rPr lang="ru-RU" sz="1300" b="1" dirty="0" smtClean="0">
                <a:latin typeface="Cambria" pitchFamily="18" charset="0"/>
              </a:rPr>
              <a:t>в том числе: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областного бюджета – 25 042,6 тыс. руб. ;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местного бюджета – 2 782,5 тыс. руб.</a:t>
            </a:r>
            <a:endParaRPr lang="ru-RU" sz="1300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84" y="5593493"/>
            <a:ext cx="597666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 smtClean="0">
              <a:latin typeface="Cambria" pitchFamily="18" charset="0"/>
            </a:endParaRPr>
          </a:p>
          <a:p>
            <a:pPr algn="ctr"/>
            <a:endParaRPr lang="ru-RU" sz="1300" b="1" dirty="0" smtClean="0">
              <a:latin typeface="Cambria" pitchFamily="18" charset="0"/>
            </a:endParaRPr>
          </a:p>
          <a:p>
            <a:pPr algn="ctr"/>
            <a:r>
              <a:rPr lang="ru-RU" sz="1300" b="1" dirty="0" smtClean="0">
                <a:latin typeface="Cambria" pitchFamily="18" charset="0"/>
              </a:rPr>
              <a:t>Расширение </a:t>
            </a:r>
            <a:r>
              <a:rPr lang="ru-RU" sz="1300" b="1" dirty="0">
                <a:latin typeface="Cambria" pitchFamily="18" charset="0"/>
              </a:rPr>
              <a:t>существующих сетей газоснабжения </a:t>
            </a:r>
            <a:endParaRPr lang="ru-RU" sz="1300" b="1" dirty="0" smtClean="0">
              <a:latin typeface="Cambria" pitchFamily="18" charset="0"/>
            </a:endParaRPr>
          </a:p>
          <a:p>
            <a:pPr algn="ctr"/>
            <a:r>
              <a:rPr lang="ru-RU" sz="1300" b="1" dirty="0" smtClean="0">
                <a:latin typeface="Cambria" pitchFamily="18" charset="0"/>
              </a:rPr>
              <a:t>жилых </a:t>
            </a:r>
            <a:r>
              <a:rPr lang="ru-RU" sz="1300" b="1" dirty="0">
                <a:latin typeface="Cambria" pitchFamily="18" charset="0"/>
              </a:rPr>
              <a:t>домов </a:t>
            </a:r>
            <a:r>
              <a:rPr lang="ru-RU" sz="1300" b="1" dirty="0" smtClean="0">
                <a:latin typeface="Cambria" pitchFamily="18" charset="0"/>
              </a:rPr>
              <a:t>по ул. Кирова,  пос</a:t>
            </a:r>
            <a:r>
              <a:rPr lang="ru-RU" sz="1300" b="1" dirty="0">
                <a:latin typeface="Cambria" pitchFamily="18" charset="0"/>
              </a:rPr>
              <a:t>. </a:t>
            </a:r>
            <a:r>
              <a:rPr lang="ru-RU" sz="1300" b="1" dirty="0" smtClean="0">
                <a:latin typeface="Cambria" pitchFamily="18" charset="0"/>
              </a:rPr>
              <a:t>Алтынай - 1 700,0 тыс. руб.;</a:t>
            </a:r>
          </a:p>
          <a:p>
            <a:pPr algn="ctr"/>
            <a:endParaRPr lang="ru-RU" sz="1300" b="1" dirty="0">
              <a:latin typeface="Cambria" pitchFamily="18" charset="0"/>
            </a:endParaRPr>
          </a:p>
          <a:p>
            <a:pPr algn="ctr"/>
            <a:endParaRPr lang="ru-RU" sz="1300" dirty="0" smtClean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5" y="1556793"/>
            <a:ext cx="5976663" cy="11506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Cambria" pitchFamily="18" charset="0"/>
              </a:rPr>
              <a:t>Расходы на приобретение жилых помещений для переселения граждан из аварийного и ветхого жилищного фонда – 13 234,8 тыс. руб. </a:t>
            </a:r>
          </a:p>
          <a:p>
            <a:pPr algn="ctr"/>
            <a:r>
              <a:rPr lang="ru-RU" sz="1300" b="1" dirty="0" smtClean="0">
                <a:latin typeface="Cambria" pitchFamily="18" charset="0"/>
              </a:rPr>
              <a:t>в том числе: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областного бюджета – 11 409,5 тыс. руб.;</a:t>
            </a:r>
          </a:p>
          <a:p>
            <a:pPr algn="ctr"/>
            <a:r>
              <a:rPr lang="ru-RU" sz="1300" dirty="0" smtClean="0">
                <a:latin typeface="Cambria" pitchFamily="18" charset="0"/>
              </a:rPr>
              <a:t>из местного бюджета –  1 825,3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973277" y="3715622"/>
            <a:ext cx="4968552" cy="50687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Жилищно – коммунальное хозяйство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7788" y="4201587"/>
            <a:ext cx="1462683" cy="1192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Реконструкция водовода Камышлов - Сухой Лог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2935238"/>
            <a:ext cx="1440160" cy="1069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Техническое перевооружение котельной №1 в го Сухой Лог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560" y="310347"/>
            <a:ext cx="8540389" cy="8925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                   Инвестиции в 2015 году</a:t>
            </a:r>
          </a:p>
          <a:p>
            <a:pPr algn="just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        Общий объем – 147 996,6 тыс. руб.</a:t>
            </a:r>
          </a:p>
        </p:txBody>
      </p:sp>
      <p:pic>
        <p:nvPicPr>
          <p:cNvPr id="13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68879"/>
            <a:ext cx="1469511" cy="1468040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16200000">
            <a:off x="810788" y="3225019"/>
            <a:ext cx="428628" cy="479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835765" y="1963170"/>
            <a:ext cx="428628" cy="479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835766" y="4557924"/>
            <a:ext cx="428628" cy="479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835765" y="5727106"/>
            <a:ext cx="428628" cy="4799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7187428" y="4689844"/>
            <a:ext cx="298673" cy="251324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7187428" y="3348427"/>
            <a:ext cx="288032" cy="25374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4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60678"/>
              </p:ext>
            </p:extLst>
          </p:nvPr>
        </p:nvGraphicFramePr>
        <p:xfrm>
          <a:off x="3000364" y="857718"/>
          <a:ext cx="5810249" cy="289226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16"/>
                <a:gridCol w="1214446"/>
                <a:gridCol w="1214446"/>
                <a:gridCol w="1095341"/>
              </a:tblGrid>
              <a:tr h="50877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2015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2015г.,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57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16 113,5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15 980,6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99,2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592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188 290,0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185 945,3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7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24 150,4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23 631,0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97,9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4487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12 262,4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12 112,3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240 816,3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237 669,2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98,7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286016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80893313"/>
              </p:ext>
            </p:extLst>
          </p:nvPr>
        </p:nvGraphicFramePr>
        <p:xfrm>
          <a:off x="3071802" y="3929042"/>
          <a:ext cx="5857916" cy="27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10892"/>
              </p:ext>
            </p:extLst>
          </p:nvPr>
        </p:nvGraphicFramePr>
        <p:xfrm>
          <a:off x="357158" y="5857892"/>
          <a:ext cx="8501122" cy="8834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50560"/>
                <a:gridCol w="4250562"/>
              </a:tblGrid>
              <a:tr h="883476"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2014 году: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3 724,3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2015 году:</a:t>
                      </a:r>
                      <a:endParaRPr lang="ru-RU" sz="1600" u="sng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– 4 957,5  тыс. руб.;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– 4 892,7  тыс. руб.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21696" y="188640"/>
            <a:ext cx="5786478" cy="500066"/>
          </a:xfrm>
          <a:prstGeom prst="rect">
            <a:avLst/>
          </a:prstGeom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Жилищно – коммунальное хозяйство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479" y="332656"/>
            <a:ext cx="5143536" cy="500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3"/>
            <a:ext cx="2214578" cy="1483767"/>
          </a:xfrm>
          <a:prstGeom prst="rect">
            <a:avLst/>
          </a:prstGeom>
          <a:noFill/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26751"/>
            <a:ext cx="2133600" cy="1634971"/>
          </a:xfrm>
          <a:prstGeom prst="rect">
            <a:avLst/>
          </a:prstGeom>
          <a:noFill/>
        </p:spPr>
      </p:pic>
      <p:sp>
        <p:nvSpPr>
          <p:cNvPr id="165" name="Прямоугольник 164"/>
          <p:cNvSpPr/>
          <p:nvPr/>
        </p:nvSpPr>
        <p:spPr>
          <a:xfrm>
            <a:off x="2556506" y="1112981"/>
            <a:ext cx="3929090" cy="273630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34 063,3 тыс. 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628,0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28 993,1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другие вопросы в области национальной экономики –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4 442,1 тыс. 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24397"/>
              </p:ext>
            </p:extLst>
          </p:nvPr>
        </p:nvGraphicFramePr>
        <p:xfrm>
          <a:off x="571472" y="5929330"/>
          <a:ext cx="80724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564"/>
                <a:gridCol w="46849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mbria" pitchFamily="18" charset="0"/>
                        </a:rPr>
                        <a:t>Расходы на 1</a:t>
                      </a:r>
                      <a:r>
                        <a:rPr lang="ru-RU" sz="1500" baseline="0" dirty="0" smtClean="0">
                          <a:latin typeface="Cambria" pitchFamily="18" charset="0"/>
                        </a:rPr>
                        <a:t> жителя в 2014 году</a:t>
                      </a:r>
                      <a:endParaRPr lang="ru-RU" sz="15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mbria" pitchFamily="18" charset="0"/>
                        </a:rPr>
                        <a:t>Расходы на 1 жителя в</a:t>
                      </a:r>
                      <a:r>
                        <a:rPr lang="ru-RU" sz="1500" baseline="0" dirty="0" smtClean="0">
                          <a:latin typeface="Cambria" pitchFamily="18" charset="0"/>
                        </a:rPr>
                        <a:t> 2015 году</a:t>
                      </a:r>
                      <a:endParaRPr lang="ru-RU" sz="15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835,0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План – 727,0 тыс. руб. ;  Факт –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701,2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4" y="2656840"/>
            <a:ext cx="2179960" cy="16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65279">
            <a:off x="1959621" y="4079132"/>
            <a:ext cx="2126119" cy="159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591">
            <a:off x="4388626" y="4099439"/>
            <a:ext cx="3107945" cy="15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858180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Расходы на содержание и ремонт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автомобильных дорог в 2015 году – 28 993,1 тыс. руб.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2132857"/>
            <a:ext cx="5429288" cy="18114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Содержание и текущий ремонт автомобильных дорог общего пользования, мостов и иных транспортных инженерных сооружений -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19 688,0 тыс. руб. </a:t>
            </a:r>
          </a:p>
          <a:p>
            <a:pPr algn="ctr"/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4442629"/>
            <a:ext cx="5429288" cy="187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Ремонт автомобильных дорог общего пользования местного значения –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9 305,1 тыс. руб.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 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111620" name="Picture 4" descr="C:\Documents and Settings\Светлана\Local Settings\Temporary Internet Files\Content.IE5\V3PBZLOW\%D0%BE%D0%B1%D0%BE%D1%80%D1%83%D0%B4%D0%BE%D0%B2%D0%B0%D0%BD%D0%B8%D0%B5-%D0%B4%D0%BB%D1%8F-%D1%80%D0%B5%D0%BC%D0%BE%D0%BD%D1%82%D0%B0-%D0%B4%D0%BE%D1%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1624" name="Picture 8" descr="C:\Documents and Settings\Светлана\Local Settings\Temporary Internet Files\Content.IE5\OB7FQKXD\IMG_7599_1-450x3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09" y="3387359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1688" name="AutoShape 72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90" name="AutoShape 74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1692" name="Picture 76" descr="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 &quot; &amp;Scy;&amp;tcy;&amp;rcy;&amp;acy;&amp;ncy;&amp;icy;&amp;tscy;&amp;acy;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2286016" cy="1607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25" cy="6429375"/>
          </a:xfrm>
          <a:blipFill dpi="0" rotWithShape="1">
            <a:blip r:embed="rId2">
              <a:lum bright="15000" contrast="-26000"/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за 2015 год</a:t>
            </a: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18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9459" name="Рисунок 4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1323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images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876"/>
            <a:ext cx="1400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гнутая вниз стрелка 8"/>
          <p:cNvSpPr/>
          <p:nvPr/>
        </p:nvSpPr>
        <p:spPr>
          <a:xfrm rot="-1140000">
            <a:off x="2796272" y="5315907"/>
            <a:ext cx="3033508" cy="884238"/>
          </a:xfrm>
          <a:prstGeom prst="curvedUpArrow">
            <a:avLst>
              <a:gd name="adj1" fmla="val 25000"/>
              <a:gd name="adj2" fmla="val 50000"/>
              <a:gd name="adj3" fmla="val 2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1285875" y="2071688"/>
            <a:ext cx="7215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48,576 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тыс. чел. – численность населения на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01.01.2016 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года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122,2 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– индекс потребительских цен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11 347 руб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. – прожиточный минимум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27 853,9 руб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. – среднемесячная заработная 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372" y="2645786"/>
            <a:ext cx="563838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Cambria" panose="020405030504060302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Cambria" panose="02040503050406030204" pitchFamily="18" charset="0"/>
              </a:rPr>
              <a:t>городского округа Сухой Лог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5144"/>
            <a:ext cx="1657902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программ (941 107,8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0" y="4671792"/>
            <a:ext cx="1538001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программы (76 312,7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4"/>
            <a:ext cx="1815718" cy="16931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(7 654,8 тыс. руб.)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3" y="4690842"/>
            <a:ext cx="1502138" cy="17274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(84 364,0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48" y="3573726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5" y="3610502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340122" y="3852406"/>
            <a:ext cx="1008064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90491" y="188640"/>
            <a:ext cx="8460680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Cambria" panose="020405030504060302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Cambria" panose="020405030504060302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1700" b="1" dirty="0">
                <a:latin typeface="Cambria" panose="020405030504060302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2877831" y="959193"/>
            <a:ext cx="3594702" cy="45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Бюджет 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>ГО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4426823" y="1477837"/>
            <a:ext cx="426409" cy="424047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402778" y="1916832"/>
            <a:ext cx="8460681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Cambria" panose="02040503050406030204" pitchFamily="18" charset="0"/>
              </a:rPr>
              <a:t>Программные </a:t>
            </a:r>
            <a:r>
              <a:rPr lang="ru-RU" altLang="ru-RU" sz="2000" b="1" dirty="0">
                <a:latin typeface="Cambria" panose="020405030504060302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/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211881" y="3852417"/>
            <a:ext cx="100806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2"/>
            <a:ext cx="1494058" cy="1746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 (322 091,5 тыс. руб.)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5839" y="9502"/>
            <a:ext cx="8358246" cy="3338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Информация по исполнению муниципальных программ за 2015 год</a:t>
            </a:r>
            <a:b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73889"/>
              </p:ext>
            </p:extLst>
          </p:nvPr>
        </p:nvGraphicFramePr>
        <p:xfrm>
          <a:off x="251520" y="476672"/>
          <a:ext cx="8712969" cy="627979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"/>
                <a:gridCol w="5945336"/>
                <a:gridCol w="866306"/>
                <a:gridCol w="825704"/>
                <a:gridCol w="715583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Процент исп.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системы образования в городском округе 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790 126,5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780 263,5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98,8%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731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2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программа"Развитие физической культуры и спорта в городском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округе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33 675,4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33</a:t>
                      </a:r>
                      <a:r>
                        <a:rPr lang="ru-RU" sz="1100" baseline="0" dirty="0" smtClean="0">
                          <a:latin typeface="Cambria" pitchFamily="18" charset="0"/>
                        </a:rPr>
                        <a:t> 560,4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99,7%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344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3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культуры  и искусства в городском округе 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111 231,7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111 206,0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99,9%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084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4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"Комплексная программа  развития 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327 213,8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318 981,6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97,5%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415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5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территории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 Сухой Лог до 2020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3 421,0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3 421,0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100,0%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6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«Управление муниципальными финансами городского округа Сухой Лог до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11 425,9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10 970,0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96,0%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7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Лог до 2020 года"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1 131,9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1 131,9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100,0%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8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Лог до 2020 года"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829,0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760,5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91,7%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447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9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обеспечение деятельности Администрации городского округа  до 2021 года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"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57 185,5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56 676,1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99,1%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10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«Управление и распоряжение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муниципальным  имуществом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округа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 на  2015-2021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8 102,0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7 906,1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97,6%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11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7 088,9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6 660,4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93,9%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12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3 102,8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1 978,0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63,8%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13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«Экология и природопользование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на территории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Лог до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1 061,6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994,4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93,7%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14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«Обеспечение доступным жильем малоимущих граждан, многодетных, молодых семей, а так же граждан, проживающих в сельской местности, в том числе молодых семей и молодых специалистов, на территории  городского округа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Сухой лог до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2021 года»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12 656,9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12 656,9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mbria" pitchFamily="18" charset="0"/>
                        </a:rPr>
                        <a:t>100,0%</a:t>
                      </a:r>
                      <a:endParaRPr lang="ru-RU" sz="11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1368253,0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1347167,0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Cambria" pitchFamily="18" charset="0"/>
                        </a:rPr>
                        <a:t>96,6%</a:t>
                      </a:r>
                      <a:endParaRPr lang="ru-RU" sz="1000" b="1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Источники финансирования дефицита бюджета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40004"/>
              </p:ext>
            </p:extLst>
          </p:nvPr>
        </p:nvGraphicFramePr>
        <p:xfrm>
          <a:off x="357158" y="2428868"/>
          <a:ext cx="849948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024" y="5786454"/>
            <a:ext cx="3214710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06130" y="5359400"/>
            <a:ext cx="3897918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28662" y="1285875"/>
            <a:ext cx="7786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499350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ambria" pitchFamily="18" charset="0"/>
              </a:rPr>
              <a:t>Муниципальный долг городского округа Сухой Лог в 2015 году</a:t>
            </a:r>
            <a:endParaRPr lang="ru-RU" sz="2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726142"/>
              </p:ext>
            </p:extLst>
          </p:nvPr>
        </p:nvGraphicFramePr>
        <p:xfrm>
          <a:off x="285720" y="1214422"/>
          <a:ext cx="8648699" cy="23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75"/>
                <a:gridCol w="1360535"/>
                <a:gridCol w="1840724"/>
                <a:gridCol w="1600629"/>
                <a:gridCol w="1365836"/>
              </a:tblGrid>
              <a:tr h="91425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01.01.2015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31.12.2015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+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Бюджетный кредит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2 657,16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295,24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2 361,92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Кредит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10</a:t>
                      </a:r>
                      <a:r>
                        <a:rPr lang="ru-RU" sz="1800" baseline="0" dirty="0" smtClean="0">
                          <a:latin typeface="Cambria" pitchFamily="18" charset="0"/>
                        </a:rPr>
                        <a:t> 000,00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3 333,34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6</a:t>
                      </a:r>
                      <a:r>
                        <a:rPr lang="ru-RU" sz="1800" baseline="0" dirty="0" smtClean="0">
                          <a:latin typeface="Cambria" pitchFamily="18" charset="0"/>
                        </a:rPr>
                        <a:t> 666,66</a:t>
                      </a:r>
                      <a:endParaRPr lang="ru-RU" sz="1800" dirty="0" smtClean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12</a:t>
                      </a:r>
                      <a:r>
                        <a:rPr lang="ru-RU" sz="1800" baseline="0" dirty="0" smtClean="0">
                          <a:latin typeface="Cambria" pitchFamily="18" charset="0"/>
                        </a:rPr>
                        <a:t> 657,16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3 628,58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9 028,58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643834" y="92867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aramond" pitchFamily="18" charset="0"/>
              </a:rPr>
              <a:t>тыс.руб.</a:t>
            </a:r>
          </a:p>
        </p:txBody>
      </p:sp>
      <p:sp>
        <p:nvSpPr>
          <p:cNvPr id="33828" name="TextBox 6"/>
          <p:cNvSpPr txBox="1">
            <a:spLocks noChangeArrowheads="1"/>
          </p:cNvSpPr>
          <p:nvPr/>
        </p:nvSpPr>
        <p:spPr bwMode="auto">
          <a:xfrm>
            <a:off x="214282" y="3714752"/>
            <a:ext cx="8715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Расходы </a:t>
            </a:r>
            <a:r>
              <a:rPr lang="ru-RU" sz="1600" dirty="0">
                <a:latin typeface="Cambria" pitchFamily="18" charset="0"/>
              </a:rPr>
              <a:t>на обслуживание муниципального долга в </a:t>
            </a:r>
            <a:r>
              <a:rPr lang="ru-RU" sz="1600" dirty="0" smtClean="0">
                <a:latin typeface="Cambria" pitchFamily="18" charset="0"/>
              </a:rPr>
              <a:t>2015 </a:t>
            </a:r>
            <a:r>
              <a:rPr lang="ru-RU" sz="1600" dirty="0">
                <a:latin typeface="Cambria" pitchFamily="18" charset="0"/>
              </a:rPr>
              <a:t>году </a:t>
            </a:r>
            <a:r>
              <a:rPr lang="ru-RU" sz="1600" dirty="0" smtClean="0">
                <a:latin typeface="Cambria" pitchFamily="18" charset="0"/>
              </a:rPr>
              <a:t>составили 1 095,0 тыс. руб.</a:t>
            </a: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52281992"/>
              </p:ext>
            </p:extLst>
          </p:nvPr>
        </p:nvGraphicFramePr>
        <p:xfrm>
          <a:off x="971600" y="4071942"/>
          <a:ext cx="7029424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1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1424"/>
            <a:ext cx="8640960" cy="64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19672" y="1909614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Благодарим за внимание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!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Финансовое управление администрации городского округа Сухой Лог.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5312" cy="7858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Основные характеристики бюджета городского округа Сухой Лог за 2015 год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079378"/>
              </p:ext>
            </p:extLst>
          </p:nvPr>
        </p:nvGraphicFramePr>
        <p:xfrm>
          <a:off x="285750" y="1143000"/>
          <a:ext cx="8715375" cy="57972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85044"/>
                <a:gridCol w="1245325"/>
                <a:gridCol w="1245325"/>
                <a:gridCol w="1162304"/>
                <a:gridCol w="1077377"/>
              </a:tblGrid>
              <a:tr h="4340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94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1 426 369,0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1 427 898,8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32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453 120,5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458 688,6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101,2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32,1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74 428,3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77 972,0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104,8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5,5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898 820,2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891 238,2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99,2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62,4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94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1 453 282,7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431 531,0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94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- ), </a:t>
                      </a:r>
                      <a:r>
                        <a:rPr lang="ru-RU" sz="13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профицит</a:t>
                      </a:r>
                      <a:r>
                        <a:rPr lang="ru-RU" sz="13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( + 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-26 913,7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-3 632,2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911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кредиты -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всего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628,6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 - получение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                   - погашение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628,6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-3 628,6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30 092,3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6 810,8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450,0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911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Отношение дефицита бюджета к доходам, % (без учета безвозмездных </a:t>
                      </a:r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городского округа Сухой Лог за 2015  год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----------------------------------------------------------------------------------------------------------------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2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500990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Доходы бюджета  </a:t>
            </a:r>
            <a:r>
              <a:rPr lang="ru-RU" b="1" dirty="0" smtClean="0">
                <a:solidFill>
                  <a:schemeClr val="tx1"/>
                </a:solidFill>
              </a:rPr>
              <a:t>1 427 898,8 тыс</a:t>
            </a:r>
            <a:r>
              <a:rPr lang="ru-RU" b="1" dirty="0">
                <a:solidFill>
                  <a:schemeClr val="tx1"/>
                </a:solidFill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286256"/>
            <a:ext cx="750099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1 </a:t>
            </a:r>
            <a:r>
              <a:rPr lang="ru-RU" b="1" dirty="0" smtClean="0">
                <a:solidFill>
                  <a:schemeClr val="tx1"/>
                </a:solidFill>
              </a:rPr>
              <a:t>431 531,0 </a:t>
            </a:r>
            <a:r>
              <a:rPr lang="ru-RU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19891" y="203745"/>
            <a:ext cx="1071570" cy="266429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458 688,6 тыс</a:t>
            </a:r>
            <a:r>
              <a:rPr lang="ru-RU" sz="1600" dirty="0">
                <a:latin typeface="Book Antiqua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64777" y="321447"/>
            <a:ext cx="1071570" cy="24288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77 972,0 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982270" y="161474"/>
            <a:ext cx="1071576" cy="2748844"/>
          </a:xfrm>
          <a:prstGeom prst="homePlate">
            <a:avLst>
              <a:gd name="adj" fmla="val 50813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</a:t>
            </a:r>
            <a:r>
              <a:rPr lang="ru-RU" sz="1600" dirty="0" smtClean="0">
                <a:latin typeface="Book Antiqua" pitchFamily="18" charset="0"/>
              </a:rPr>
              <a:t>поступления </a:t>
            </a:r>
            <a:r>
              <a:rPr lang="ru-RU" sz="1150" i="1" dirty="0" smtClean="0">
                <a:latin typeface="Book Antiqua" pitchFamily="18" charset="0"/>
              </a:rPr>
              <a:t>(с учетом возвратов) </a:t>
            </a:r>
            <a:endParaRPr lang="ru-RU" sz="1150" i="1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Book Antiqua" pitchFamily="18" charset="0"/>
              </a:rPr>
              <a:t>891 238,2 тыс</a:t>
            </a:r>
            <a:r>
              <a:rPr lang="ru-RU" sz="1600" dirty="0">
                <a:latin typeface="Book Antiqua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8"/>
            <a:ext cx="1643074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831 853,5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4" y="4929198"/>
            <a:ext cx="1643074" cy="714380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130 449,0 тыс.руб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6" y="4929198"/>
            <a:ext cx="1785950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78 939,4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2" y="5857892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88 543,9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2" y="5857892"/>
            <a:ext cx="1500198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34 063,3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2"/>
            <a:ext cx="1643074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17 818,0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4" y="5857892"/>
            <a:ext cx="1643074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12 194,7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285749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29 395,15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53217" y="285749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Book Antiqua" pitchFamily="18" charset="0"/>
              </a:rPr>
              <a:t>29 469,9 </a:t>
            </a:r>
            <a:r>
              <a:rPr lang="ru-RU" sz="1600" b="1" dirty="0" smtClean="0">
                <a:latin typeface="Book Antiqua" pitchFamily="18" charset="0"/>
              </a:rPr>
              <a:t>руб</a:t>
            </a:r>
            <a:r>
              <a:rPr lang="ru-RU" sz="1600" b="1" dirty="0">
                <a:latin typeface="Book Antiqua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8"/>
            <a:ext cx="1714512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237 669,2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5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1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6" y="5714207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0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0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963686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бюджета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2015 год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291901"/>
              </p:ext>
            </p:extLst>
          </p:nvPr>
        </p:nvGraphicFramePr>
        <p:xfrm>
          <a:off x="309563" y="1428750"/>
          <a:ext cx="8639175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Лист" r:id="rId3" imgW="7657999" imgH="4581630" progId="Excel.Sheet.8">
                  <p:embed/>
                </p:oleObj>
              </mc:Choice>
              <mc:Fallback>
                <p:oleObj name="Лист" r:id="rId3" imgW="7657999" imgH="458163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428750"/>
                        <a:ext cx="8639175" cy="5168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142853"/>
            <a:ext cx="1605256" cy="11979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8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36004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Cambria" pitchFamily="18" charset="0"/>
              </a:rPr>
              <a:t>Мы все - налогоплательщики</a:t>
            </a:r>
            <a:endParaRPr lang="ru-RU" sz="3200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" name="Овал 3"/>
          <p:cNvSpPr/>
          <p:nvPr/>
        </p:nvSpPr>
        <p:spPr>
          <a:xfrm>
            <a:off x="958619" y="1437704"/>
            <a:ext cx="1597157" cy="152363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Общая ставка налога 13 %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36823" y="3173299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 отдельных случаях ставка   9%, 15%, 30%,  35%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3856046" y="1031741"/>
            <a:ext cx="1040482" cy="936104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0,1%</a:t>
            </a:r>
            <a:endParaRPr lang="ru-RU" sz="1300" b="1" dirty="0"/>
          </a:p>
        </p:txBody>
      </p:sp>
      <p:sp>
        <p:nvSpPr>
          <p:cNvPr id="9" name="Овал 8"/>
          <p:cNvSpPr/>
          <p:nvPr/>
        </p:nvSpPr>
        <p:spPr>
          <a:xfrm>
            <a:off x="4912488" y="172246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0,2%</a:t>
            </a:r>
            <a:endParaRPr lang="ru-RU" sz="13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405577" y="2696246"/>
            <a:ext cx="1008112" cy="95410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 0,5%</a:t>
            </a:r>
            <a:endParaRPr lang="ru-RU" sz="1300" b="1" dirty="0"/>
          </a:p>
        </p:txBody>
      </p:sp>
      <p:sp>
        <p:nvSpPr>
          <p:cNvPr id="15" name="Овал 14"/>
          <p:cNvSpPr/>
          <p:nvPr/>
        </p:nvSpPr>
        <p:spPr>
          <a:xfrm>
            <a:off x="5334568" y="4123769"/>
            <a:ext cx="1172064" cy="109260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19672" y="3392222"/>
            <a:ext cx="187220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 на доходы физических лиц 366 012 2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6596" y="24688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9 213,4 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7294" y="4130886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Земельный налог 30 488,2 тыс. руб.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5577" y="4384801"/>
            <a:ext cx="1172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 0,1 %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693187"/>
            <a:ext cx="4161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Ставка налога при стоимости имущества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0000" y="1283815"/>
            <a:ext cx="256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u="sng" dirty="0" smtClean="0">
                <a:solidFill>
                  <a:srgbClr val="205766"/>
                </a:solidFill>
              </a:rPr>
              <a:t>До 300 000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9574" y="1937909"/>
            <a:ext cx="292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205766"/>
                </a:solidFill>
              </a:rPr>
              <a:t>Свыше </a:t>
            </a:r>
            <a:r>
              <a:rPr lang="ru-RU" sz="1400" b="1" i="1" u="sng" dirty="0" smtClean="0">
                <a:solidFill>
                  <a:srgbClr val="205766"/>
                </a:solidFill>
              </a:rPr>
              <a:t>300 000 до 500 000 </a:t>
            </a:r>
            <a:r>
              <a:rPr lang="ru-RU" sz="1400" i="1" u="sng" dirty="0" smtClean="0">
                <a:solidFill>
                  <a:srgbClr val="205766"/>
                </a:solidFill>
              </a:rPr>
              <a:t>руб. включительно</a:t>
            </a:r>
            <a:endParaRPr lang="ru-RU" sz="1400" i="1" u="sng" dirty="0">
              <a:solidFill>
                <a:srgbClr val="2057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632" y="2963557"/>
            <a:ext cx="1965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/>
              <a:t>Свыше 500 000</a:t>
            </a:r>
            <a:r>
              <a:rPr lang="ru-RU" sz="1400" i="1" u="sng" dirty="0" smtClean="0"/>
              <a:t> руб.</a:t>
            </a:r>
            <a:endParaRPr lang="ru-RU" sz="1400" i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506632" y="4057713"/>
            <a:ext cx="25988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для ведения индивидуального и коллектив-</a:t>
            </a:r>
            <a:r>
              <a:rPr lang="ru-RU" sz="13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ного</a:t>
            </a:r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 садоводства, для ведения огородничества, личного под-</a:t>
            </a:r>
            <a:r>
              <a:rPr lang="ru-RU" sz="13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собного</a:t>
            </a:r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 хозяйства, </a:t>
            </a:r>
            <a:r>
              <a:rPr lang="ru-RU" sz="13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сенокоше-ния</a:t>
            </a:r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, животноводства.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5381" y="5733256"/>
            <a:ext cx="32457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Земельные участки под жилыми дома-ми индивидуальной застройки, под ин-</a:t>
            </a:r>
            <a:r>
              <a:rPr lang="ru-RU" sz="1300" b="1" i="1" u="sng" dirty="0" err="1" smtClean="0">
                <a:solidFill>
                  <a:schemeClr val="accent4">
                    <a:lumMod val="75000"/>
                  </a:schemeClr>
                </a:solidFill>
              </a:rPr>
              <a:t>дивидуальными</a:t>
            </a:r>
            <a:r>
              <a:rPr lang="ru-RU" sz="1300" b="1" i="1" u="sng" dirty="0" smtClean="0">
                <a:solidFill>
                  <a:schemeClr val="accent4">
                    <a:lumMod val="75000"/>
                  </a:schemeClr>
                </a:solidFill>
              </a:rPr>
              <a:t> гаражами</a:t>
            </a:r>
            <a:endParaRPr lang="ru-RU" sz="13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906" y="5164192"/>
            <a:ext cx="1253656" cy="1138128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Ставка налога  0,3 %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42687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06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бюджета в 2015 году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025819"/>
              </p:ext>
            </p:extLst>
          </p:nvPr>
        </p:nvGraphicFramePr>
        <p:xfrm>
          <a:off x="467544" y="1052736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2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7479</TotalTime>
  <Words>3716</Words>
  <Application>Microsoft Office PowerPoint</Application>
  <PresentationFormat>Экран (4:3)</PresentationFormat>
  <Paragraphs>794</Paragraphs>
  <Slides>44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Aharoni</vt:lpstr>
      <vt:lpstr>Arial</vt:lpstr>
      <vt:lpstr>Book Antiqua</vt:lpstr>
      <vt:lpstr>Calibri</vt:lpstr>
      <vt:lpstr>Cambria</vt:lpstr>
      <vt:lpstr>Constantia</vt:lpstr>
      <vt:lpstr>Garamond</vt:lpstr>
      <vt:lpstr>Tahoma</vt:lpstr>
      <vt:lpstr>Times New Roman</vt:lpstr>
      <vt:lpstr>Wingdings</vt:lpstr>
      <vt:lpstr>Wingdings 2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Показатели социально-экономического развития городского округа Сухой Лог  за 2015 год           </vt:lpstr>
      <vt:lpstr>Основные характеристики бюджета городского округа Сухой Лог за 2015 год</vt:lpstr>
      <vt:lpstr> Основные параметры исполнения бюджета  городского округа Сухой Лог за 2015  год ----------------------------------------------------------------------------------------------------------------</vt:lpstr>
      <vt:lpstr>Структура доходов бюджета  за 2015 год</vt:lpstr>
      <vt:lpstr>Мы все - налогоплательщики</vt:lpstr>
      <vt:lpstr>Структура налоговых доходов  бюджета в 2015 году </vt:lpstr>
      <vt:lpstr>Поступление налоговых платежей в бюджет за 2015 год</vt:lpstr>
      <vt:lpstr>Динамика поступлений налога на доходы физических лиц в бюджет   за 2013 - 2015 годы</vt:lpstr>
      <vt:lpstr>Динамика поступлений налоговых  платежей в бюджет за 2013-2015 годы</vt:lpstr>
      <vt:lpstr>Структура  неналоговых  доходов  бюджета в 2015 году</vt:lpstr>
      <vt:lpstr>Поступление неналоговых платежей  в бюджет за 2015 год</vt:lpstr>
      <vt:lpstr>Динамика поступлений неналоговых платежей в бюджет за 2014 - 2015 годы</vt:lpstr>
      <vt:lpstr>Структура безвозмездных  поступлений в 2015 году</vt:lpstr>
      <vt:lpstr>Безвозмездные поступления в бюджет  за 2015 год</vt:lpstr>
      <vt:lpstr>Динамика безвозмездных поступлений в бюджет  за 2014-2015 годы</vt:lpstr>
      <vt:lpstr>Крупнейшие налогоплательщики  в 2015 году</vt:lpstr>
      <vt:lpstr>Недоимка по налоговым доходам</vt:lpstr>
      <vt:lpstr>Презентация PowerPoint</vt:lpstr>
      <vt:lpstr>Функциональная  структура  расходов  за  2015 год         </vt:lpstr>
      <vt:lpstr>Презентация PowerPoint</vt:lpstr>
      <vt:lpstr>Презентация PowerPoint</vt:lpstr>
      <vt:lpstr>    Социально - значимые расходы в 2015 году </vt:lpstr>
      <vt:lpstr>Исполнение бюджета го Сухой Лог по расходам  за 2015 год в разрезе главных распорядителей бюджетных средств (ГРБС)</vt:lpstr>
      <vt:lpstr>Структура расходов бюджета в сфере образования, в %</vt:lpstr>
      <vt:lpstr>Презентация PowerPoint</vt:lpstr>
      <vt:lpstr>Общее образование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2015 году</vt:lpstr>
      <vt:lpstr>Презентация PowerPoint</vt:lpstr>
    </vt:vector>
  </TitlesOfParts>
  <Company>ФУ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user30</cp:lastModifiedBy>
  <cp:revision>796</cp:revision>
  <cp:lastPrinted>2016-03-18T03:11:18Z</cp:lastPrinted>
  <dcterms:created xsi:type="dcterms:W3CDTF">2014-05-05T02:55:32Z</dcterms:created>
  <dcterms:modified xsi:type="dcterms:W3CDTF">2016-03-30T07:12:19Z</dcterms:modified>
</cp:coreProperties>
</file>